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8" r:id="rId4"/>
    <p:sldId id="309" r:id="rId5"/>
    <p:sldId id="310" r:id="rId6"/>
    <p:sldId id="312" r:id="rId7"/>
    <p:sldId id="314" r:id="rId8"/>
    <p:sldId id="313" r:id="rId9"/>
    <p:sldId id="315" r:id="rId10"/>
    <p:sldId id="316" r:id="rId11"/>
    <p:sldId id="318" r:id="rId12"/>
    <p:sldId id="319" r:id="rId13"/>
    <p:sldId id="288" r:id="rId14"/>
    <p:sldId id="289" r:id="rId1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A34"/>
    <a:srgbClr val="505050"/>
    <a:srgbClr val="B1B2B7"/>
    <a:srgbClr val="67676E"/>
    <a:srgbClr val="13B9F1"/>
    <a:srgbClr val="828282"/>
    <a:srgbClr val="646464"/>
    <a:srgbClr val="DCDCDC"/>
    <a:srgbClr val="E6E6E6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7045" autoAdjust="0"/>
    <p:restoredTop sz="94673" autoAdjust="0"/>
  </p:normalViewPr>
  <p:slideViewPr>
    <p:cSldViewPr>
      <p:cViewPr>
        <p:scale>
          <a:sx n="79" d="100"/>
          <a:sy n="79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64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4005064"/>
            <a:ext cx="8229600" cy="212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"/>
            <a:ext cx="9144000" cy="39624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3398"/>
            <a:ext cx="9151200" cy="6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5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astro.ukho.gov.uk/eclipse/0112015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738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2880000"/>
            <a:ext cx="835292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8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Zatmění Slunce 20.3.2015</a:t>
            </a:r>
          </a:p>
          <a:p>
            <a:r>
              <a:rPr lang="cs-CZ" sz="3200" b="1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Bude mít dopad na energetiku? </a:t>
            </a:r>
            <a:endParaRPr lang="cs-CZ" sz="3200" b="1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0000" y="4564784"/>
            <a:ext cx="802846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Miroslav Vrba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20000" y="5211148"/>
            <a:ext cx="80284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 představenstva</a:t>
            </a:r>
          </a:p>
          <a:p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Dispečerské řízení, ICT, </a:t>
            </a: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VaV</a:t>
            </a:r>
            <a:endParaRPr lang="cs-CZ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20000" y="5075659"/>
            <a:ext cx="3564000" cy="0"/>
          </a:xfrm>
          <a:prstGeom prst="line">
            <a:avLst/>
          </a:prstGeom>
          <a:ln w="25400">
            <a:solidFill>
              <a:srgbClr val="BF2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cs-CZ" sz="30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Výroba FVE </a:t>
            </a:r>
            <a:r>
              <a:rPr lang="cs-CZ" sz="30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v Evropě bez </a:t>
            </a:r>
            <a:r>
              <a:rPr lang="cs-CZ" sz="30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a se </a:t>
            </a:r>
            <a:r>
              <a:rPr lang="cs-CZ" sz="30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zatměním v jasném dni</a:t>
            </a:r>
            <a:endParaRPr lang="cs-CZ" sz="30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91" y="2276872"/>
            <a:ext cx="6930569" cy="37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27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09420" y="620688"/>
            <a:ext cx="795645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0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Jaký bude mít zatmění Slunce vliv na energetiku ?</a:t>
            </a:r>
            <a:endParaRPr lang="cs-CZ" sz="27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844824"/>
            <a:ext cx="8424936" cy="3924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Problémem není jen změna výroby FVE, ale také její rychlost (- 400 MW/min pokles; + 800 MW/min návrat)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Rychlé změny dodávaného výkonu způsobí odchylky frekvence s rizikem: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SzPct val="100000"/>
              <a:buFont typeface="Wingdings" panose="05000000000000000000" pitchFamily="2" charset="2"/>
              <a:buChar char="Ø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odpojování FVE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SzPct val="100000"/>
              <a:buFont typeface="Wingdings" panose="05000000000000000000" pitchFamily="2" charset="2"/>
              <a:buChar char="Ø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automatického odlehčování zátěže,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SzPct val="100000"/>
              <a:buFont typeface="Wingdings" panose="05000000000000000000" pitchFamily="2" charset="2"/>
              <a:buChar char="Ø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přechodu konvenčních bloků do otáčkové regulace,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SzPct val="100000"/>
              <a:buFont typeface="Wingdings" panose="05000000000000000000" pitchFamily="2" charset="2"/>
              <a:buChar char="Ø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výpadků bloků,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SzPct val="100000"/>
              <a:buFont typeface="Wingdings" panose="05000000000000000000" pitchFamily="2" charset="2"/>
              <a:buChar char="Ø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nekontrolovatelné změny vnitrostátních i mezinárodních toků elektřiny.</a:t>
            </a:r>
          </a:p>
        </p:txBody>
      </p:sp>
    </p:spTree>
    <p:extLst>
      <p:ext uri="{BB962C8B-B14F-4D97-AF65-F5344CB8AC3E}">
        <p14:creationId xmlns:p14="http://schemas.microsoft.com/office/powerpoint/2010/main" val="5906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09420" y="620688"/>
            <a:ext cx="795645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0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Opatření:</a:t>
            </a:r>
            <a:endParaRPr lang="cs-CZ" sz="27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268760"/>
            <a:ext cx="8568952" cy="466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Minimalizace rozsahu vypnutých prvků sítí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Minimalizace přidělování krátkodobě obchodovatelné kapacity s cílem rezervovat kapacitu pro přeshraniční výpomoci a dodávky regulační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Udržování vyšších výkonových záloh (PR, SR, TR, QS)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Nejaktuálnější předpovědi počasí, oblačnosti,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radiace a jejich konverze do predikce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výroby FVE bez zatmění a úbytku během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zatmění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rychlého zvýšení (při úbytku) a snížení (při návratu) výkonu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přifázovaných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konvenčních zdrojů (mimo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Použití rychle startujících zdrojů (PVE, VE, PT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Regulace spotřeby při odpadávání výroby</a:t>
            </a:r>
          </a:p>
        </p:txBody>
      </p:sp>
    </p:spTree>
    <p:extLst>
      <p:ext uri="{BB962C8B-B14F-4D97-AF65-F5344CB8AC3E}">
        <p14:creationId xmlns:p14="http://schemas.microsoft.com/office/powerpoint/2010/main" val="24722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00" y="853262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700" dirty="0">
                <a:solidFill>
                  <a:srgbClr val="BF2A34"/>
                </a:solidFill>
                <a:latin typeface="Arial Black" panose="020B0A04020102020204" pitchFamily="34" charset="0"/>
              </a:rPr>
              <a:t>Shrnutí</a:t>
            </a:r>
            <a:endParaRPr lang="cs-CZ" sz="27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20000" y="1620000"/>
            <a:ext cx="7704000" cy="49773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BF2A34"/>
              </a:buClr>
              <a:tabLst>
                <a:tab pos="457200" algn="l"/>
              </a:tabLst>
            </a:pPr>
            <a:endParaRPr lang="cs-CZ" sz="3200" b="1" dirty="0" smtClean="0">
              <a:solidFill>
                <a:srgbClr val="BF2A34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BF2A34"/>
              </a:buClr>
              <a:tabLst>
                <a:tab pos="457200" algn="l"/>
              </a:tabLst>
            </a:pPr>
            <a:endParaRPr lang="cs-CZ" sz="3200" b="1" dirty="0">
              <a:solidFill>
                <a:srgbClr val="BF2A34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BF2A34"/>
              </a:buClr>
              <a:tabLst>
                <a:tab pos="457200" algn="l"/>
              </a:tabLst>
            </a:pPr>
            <a:r>
              <a:rPr lang="cs-CZ" sz="3200" b="1" dirty="0" smtClean="0">
                <a:solidFill>
                  <a:srgbClr val="BF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Až po 20. březnu 2015</a:t>
            </a:r>
            <a:endParaRPr lang="cs-CZ" sz="3200" b="1" dirty="0">
              <a:solidFill>
                <a:srgbClr val="BF2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738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0000" y="2715017"/>
            <a:ext cx="7956456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300" dirty="0">
                <a:solidFill>
                  <a:srgbClr val="BF2A34"/>
                </a:solidFill>
                <a:latin typeface="Arial Black" panose="020B0A04020102020204" pitchFamily="34" charset="0"/>
              </a:rPr>
              <a:t>Vedeme elektřinu nejvyššího napětí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0000" y="3378256"/>
            <a:ext cx="79564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Miroslav Vrba</a:t>
            </a:r>
          </a:p>
          <a:p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 představenstva</a:t>
            </a:r>
          </a:p>
          <a:p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Dispečerské řízení, ICT,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VaV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21089" y="4265709"/>
            <a:ext cx="795645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n-NO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ČEPS, a.s, Elektrárenská 774/2, Praha 10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0000" y="4716150"/>
            <a:ext cx="795645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vrba</a:t>
            </a:r>
            <a:r>
              <a:rPr lang="nn-NO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@ceps.cz</a:t>
            </a:r>
            <a:endParaRPr lang="nn-NO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20000" y="5315384"/>
            <a:ext cx="795645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n-NO" sz="1700" b="1" dirty="0">
                <a:solidFill>
                  <a:srgbClr val="BF2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www.ceps.cz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720000" y="5179584"/>
            <a:ext cx="3564000" cy="0"/>
          </a:xfrm>
          <a:prstGeom prst="line">
            <a:avLst/>
          </a:prstGeom>
          <a:ln w="25400">
            <a:solidFill>
              <a:srgbClr val="BF2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09420" y="620688"/>
            <a:ext cx="7956456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0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„V roce 2015 se na nás usměje štěstí“</a:t>
            </a:r>
          </a:p>
          <a:p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(http://astro.sci.muni.cz/</a:t>
            </a:r>
            <a:r>
              <a:rPr lang="cs-CZ" sz="2700" dirty="0" err="1" smtClean="0">
                <a:solidFill>
                  <a:srgbClr val="BF2A34"/>
                </a:solidFill>
                <a:latin typeface="Arial Black" panose="020B0A04020102020204" pitchFamily="34" charset="0"/>
              </a:rPr>
              <a:t>zatmeni</a:t>
            </a:r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/)</a:t>
            </a:r>
            <a:endParaRPr lang="cs-CZ" sz="27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700808"/>
            <a:ext cx="8424936" cy="347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pátek 20. března t.r. nastane v Evropě částečné zatmění Slunce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Zatmění bude postupovat od západu od 8:40 do 12:50 CET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Úplné zatmění bude pozorovatelné v tzv. pásmu totality, které bude v Severním moři (Špicberky,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Faerské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ostrovy)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Např. v Praze bude největší zakrytí slunečního kotouče 69% v 9:45, v Berlíně bude 74 % v 9:47 (Berlín je severněji a východněji)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zatmění pozorovatelné v ČR bude až v červnu 2021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79512" y="548680"/>
            <a:ext cx="885698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7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Zatmění Slunce 20.3.2015</a:t>
            </a:r>
            <a:endParaRPr lang="cs-CZ" sz="20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60522"/>
            <a:ext cx="4342205" cy="443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4"/>
            <a:ext cx="4032448" cy="43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2970" y="604138"/>
            <a:ext cx="885698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7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Zatmění Slunce 20.3.2015</a:t>
            </a:r>
            <a:endParaRPr lang="cs-CZ" sz="20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4551" y="6409365"/>
            <a:ext cx="88569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000" dirty="0" smtClean="0"/>
              <a:t>Zdroj: </a:t>
            </a:r>
            <a:r>
              <a:rPr lang="cs-CZ" sz="2000" u="sng" dirty="0">
                <a:hlinkClick r:id="rId2"/>
              </a:rPr>
              <a:t>http://astro.ukho.gov.uk/eclipse/0112015/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2448" cy="40324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71550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470025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Jaký vliv bude mít zatmění na energetiku ?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1752600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arenR"/>
            </a:pPr>
            <a:r>
              <a:rPr lang="cs-CZ" b="1" dirty="0" smtClean="0">
                <a:solidFill>
                  <a:srgbClr val="C00000"/>
                </a:solidFill>
              </a:rPr>
              <a:t>Žádný</a:t>
            </a:r>
          </a:p>
          <a:p>
            <a:pPr marL="514350" indent="-514350" algn="l">
              <a:buAutoNum type="arabicParenR"/>
            </a:pPr>
            <a:r>
              <a:rPr lang="cs-CZ" b="1" dirty="0" smtClean="0">
                <a:solidFill>
                  <a:srgbClr val="C00000"/>
                </a:solidFill>
              </a:rPr>
              <a:t>Mírně stoupne spotřeba – lidi si rozsvítí</a:t>
            </a:r>
          </a:p>
          <a:p>
            <a:pPr marL="514350" indent="-514350" algn="l">
              <a:buAutoNum type="arabicParenR"/>
            </a:pPr>
            <a:r>
              <a:rPr lang="cs-CZ" b="1" dirty="0" smtClean="0">
                <a:solidFill>
                  <a:srgbClr val="C00000"/>
                </a:solidFill>
              </a:rPr>
              <a:t>Fatální – ale proč ?</a:t>
            </a:r>
          </a:p>
        </p:txBody>
      </p:sp>
    </p:spTree>
    <p:extLst>
      <p:ext uri="{BB962C8B-B14F-4D97-AF65-F5344CB8AC3E}">
        <p14:creationId xmlns:p14="http://schemas.microsoft.com/office/powerpoint/2010/main" val="121023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09420" y="620688"/>
            <a:ext cx="795645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0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Jaký bude mít zatmění Slunce vliv na energetiku ?</a:t>
            </a:r>
            <a:endParaRPr lang="cs-CZ" sz="27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700808"/>
            <a:ext cx="8424936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 slunečných dnech má průběh výroby z FVE tvar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paraboly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Pokles intenzity slunečního záření je zjednodušeně přímo úměrný zakrytí slunečního kotouče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území ČR dosáhne zatmění až 73 % zakrytí slunečního kotouče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Evropě je instalováno 87 GW ve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fotovoltaických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elektrárnách; jejich geografické rozložení i výkonová skladba se značně liší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20. března 2014 byl v Evropě jasný den</a:t>
            </a:r>
          </a:p>
        </p:txBody>
      </p:sp>
    </p:spTree>
    <p:extLst>
      <p:ext uri="{BB962C8B-B14F-4D97-AF65-F5344CB8AC3E}">
        <p14:creationId xmlns:p14="http://schemas.microsoft.com/office/powerpoint/2010/main" val="11308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764705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cs-CZ" sz="30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Průběh výroby FVE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5529"/>
            <a:ext cx="4464496" cy="333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243611" cy="35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920880" cy="792088"/>
          </a:xfrm>
        </p:spPr>
        <p:txBody>
          <a:bodyPr>
            <a:noAutofit/>
          </a:bodyPr>
          <a:lstStyle/>
          <a:p>
            <a:pPr algn="l"/>
            <a:r>
              <a:rPr lang="cs-CZ" sz="30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Rozdělení instalovaného výkonu ve FVE v Evropě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0071"/>
            <a:ext cx="5400600" cy="392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72862" y="2211829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Německo: </a:t>
            </a:r>
            <a:r>
              <a:rPr lang="cs-CZ" b="1" dirty="0" smtClean="0"/>
              <a:t> 35 </a:t>
            </a:r>
            <a:r>
              <a:rPr lang="cs-CZ" b="1" dirty="0"/>
              <a:t>GW</a:t>
            </a:r>
          </a:p>
          <a:p>
            <a:r>
              <a:rPr lang="cs-CZ" b="1" dirty="0"/>
              <a:t>Itálie:	  </a:t>
            </a:r>
            <a:r>
              <a:rPr lang="cs-CZ" b="1" dirty="0" smtClean="0"/>
              <a:t> 18 </a:t>
            </a:r>
            <a:r>
              <a:rPr lang="cs-CZ" b="1" dirty="0"/>
              <a:t>GW</a:t>
            </a:r>
          </a:p>
          <a:p>
            <a:r>
              <a:rPr lang="cs-CZ" b="1" dirty="0"/>
              <a:t>Španělsko:  </a:t>
            </a:r>
            <a:r>
              <a:rPr lang="cs-CZ" b="1" dirty="0" smtClean="0"/>
              <a:t> 4 </a:t>
            </a:r>
            <a:r>
              <a:rPr lang="cs-CZ" b="1" dirty="0"/>
              <a:t>GW</a:t>
            </a:r>
          </a:p>
          <a:p>
            <a:r>
              <a:rPr lang="cs-CZ" b="1" dirty="0"/>
              <a:t>Francie:	    </a:t>
            </a:r>
            <a:r>
              <a:rPr lang="cs-CZ" b="1" dirty="0" smtClean="0"/>
              <a:t> 4 </a:t>
            </a:r>
            <a:r>
              <a:rPr lang="cs-CZ" b="1" dirty="0"/>
              <a:t>GW</a:t>
            </a:r>
          </a:p>
          <a:p>
            <a:r>
              <a:rPr lang="cs-CZ" b="1" dirty="0" smtClean="0"/>
              <a:t>Řecko:	     3 GW</a:t>
            </a:r>
          </a:p>
          <a:p>
            <a:r>
              <a:rPr lang="cs-CZ" b="1" dirty="0" smtClean="0"/>
              <a:t>Belgie:	     2 GW</a:t>
            </a:r>
          </a:p>
          <a:p>
            <a:r>
              <a:rPr lang="cs-CZ" b="1" dirty="0" smtClean="0"/>
              <a:t>Česká </a:t>
            </a:r>
            <a:r>
              <a:rPr lang="cs-CZ" b="1" dirty="0" err="1" smtClean="0"/>
              <a:t>rep</a:t>
            </a:r>
            <a:r>
              <a:rPr lang="cs-CZ" b="1" dirty="0" smtClean="0"/>
              <a:t>.:   2 GW</a:t>
            </a:r>
          </a:p>
          <a:p>
            <a:r>
              <a:rPr lang="cs-CZ" b="1" dirty="0" smtClean="0"/>
              <a:t>Rumunsko:   1 GW</a:t>
            </a:r>
          </a:p>
          <a:p>
            <a:r>
              <a:rPr lang="cs-CZ" b="1" dirty="0" smtClean="0"/>
              <a:t>Bulharsko:    1 GW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1973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99288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cs-CZ" sz="33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Aproximace snížení výkonu </a:t>
            </a:r>
            <a:r>
              <a:rPr lang="cs-CZ" sz="33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FVE</a:t>
            </a:r>
            <a:br>
              <a:rPr lang="cs-CZ" sz="33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cs-CZ" sz="33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20.3.2015 </a:t>
            </a:r>
            <a:r>
              <a:rPr lang="cs-CZ" sz="33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vlivem </a:t>
            </a:r>
            <a:r>
              <a:rPr lang="cs-CZ" sz="33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zatmění (jasný den)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49258"/>
            <a:ext cx="5976664" cy="41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42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442</Words>
  <Application>Microsoft Office PowerPoint</Application>
  <PresentationFormat>Předvádění na obrazovce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Jaký vliv bude mít zatmění na energetiku ?</vt:lpstr>
      <vt:lpstr>Prezentace aplikace PowerPoint</vt:lpstr>
      <vt:lpstr>Průběh výroby FVE</vt:lpstr>
      <vt:lpstr>Rozdělení instalovaného výkonu ve FVE v Evropě</vt:lpstr>
      <vt:lpstr>Aproximace snížení výkonu FVE 20.3.2015 vlivem zatmění (jasný den)</vt:lpstr>
      <vt:lpstr>Výroba FVE v Evropě bez a se zatměním v jasném dni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kuklik007</dc:creator>
  <cp:lastModifiedBy>Lenovo</cp:lastModifiedBy>
  <cp:revision>163</cp:revision>
  <cp:lastPrinted>2014-05-23T09:14:49Z</cp:lastPrinted>
  <dcterms:created xsi:type="dcterms:W3CDTF">2014-05-06T10:36:52Z</dcterms:created>
  <dcterms:modified xsi:type="dcterms:W3CDTF">2015-03-18T06:17:08Z</dcterms:modified>
</cp:coreProperties>
</file>