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8" r:id="rId2"/>
    <p:sldId id="314" r:id="rId3"/>
    <p:sldId id="316" r:id="rId4"/>
    <p:sldId id="297" r:id="rId5"/>
    <p:sldId id="310" r:id="rId6"/>
    <p:sldId id="311" r:id="rId7"/>
    <p:sldId id="317" r:id="rId8"/>
    <p:sldId id="313" r:id="rId9"/>
    <p:sldId id="309" r:id="rId10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rba Miroslav" initials="VM" lastIdx="33" clrIdx="0"/>
  <p:cmAuthor id="1" name="CEPS1" initials="CEPS1" lastIdx="1" clrIdx="1">
    <p:extLst/>
  </p:cmAuthor>
  <p:cmAuthor id="2" name="Boldiš Zbyněk" initials="BZ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2A34"/>
    <a:srgbClr val="008000"/>
    <a:srgbClr val="009A46"/>
    <a:srgbClr val="505050"/>
    <a:srgbClr val="B1B2B7"/>
    <a:srgbClr val="67676E"/>
    <a:srgbClr val="13B9F1"/>
    <a:srgbClr val="828282"/>
    <a:srgbClr val="646464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73" autoAdjust="0"/>
  </p:normalViewPr>
  <p:slideViewPr>
    <p:cSldViewPr>
      <p:cViewPr varScale="1">
        <p:scale>
          <a:sx n="113" d="100"/>
          <a:sy n="113" d="100"/>
        </p:scale>
        <p:origin x="1728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ahyna\AppData\Local\Microsoft\Windows\Temporary%20Internet%20Files\Content.Outlook\ZKCRY2B6\Entwicklung%20EEG%202020%20(2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8035313485493297E-2"/>
          <c:y val="2.009059457811618E-2"/>
          <c:w val="0.89311927832834914"/>
          <c:h val="0.794877378944427"/>
        </c:manualLayout>
      </c:layout>
      <c:barChart>
        <c:barDir val="col"/>
        <c:grouping val="stacked"/>
        <c:varyColors val="0"/>
        <c:ser>
          <c:idx val="5"/>
          <c:order val="0"/>
          <c:tx>
            <c:strRef>
              <c:f>Tabelle1!$A$7</c:f>
              <c:strCache>
                <c:ptCount val="1"/>
                <c:pt idx="0">
                  <c:v>Geothermie</c:v>
                </c:pt>
              </c:strCache>
            </c:strRef>
          </c:tx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Tabelle1!$L$7:$AF$7</c:f>
              <c:numCache>
                <c:formatCode>#,##0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 formatCode="#,##0.0">
                  <c:v>0.2</c:v>
                </c:pt>
                <c:pt idx="5" formatCode="#,##0.0">
                  <c:v>0.2</c:v>
                </c:pt>
                <c:pt idx="6" formatCode="#,##0.0">
                  <c:v>0.2</c:v>
                </c:pt>
                <c:pt idx="7" formatCode="#,##0.0">
                  <c:v>3.2</c:v>
                </c:pt>
                <c:pt idx="8" formatCode="#,##0.0">
                  <c:v>6.6</c:v>
                </c:pt>
                <c:pt idx="9" formatCode="#,##0.0">
                  <c:v>6.6</c:v>
                </c:pt>
                <c:pt idx="10" formatCode="General">
                  <c:v>10</c:v>
                </c:pt>
                <c:pt idx="11" formatCode="General">
                  <c:v>17</c:v>
                </c:pt>
                <c:pt idx="12" formatCode="General">
                  <c:v>27</c:v>
                </c:pt>
                <c:pt idx="13" formatCode="General">
                  <c:v>40</c:v>
                </c:pt>
                <c:pt idx="14" formatCode="General">
                  <c:v>57</c:v>
                </c:pt>
                <c:pt idx="15" formatCode="General">
                  <c:v>79</c:v>
                </c:pt>
                <c:pt idx="16" formatCode="General">
                  <c:v>107</c:v>
                </c:pt>
                <c:pt idx="17" formatCode="General">
                  <c:v>142</c:v>
                </c:pt>
                <c:pt idx="18" formatCode="General">
                  <c:v>185</c:v>
                </c:pt>
                <c:pt idx="19" formatCode="General">
                  <c:v>236</c:v>
                </c:pt>
                <c:pt idx="20" formatCode="General">
                  <c:v>298</c:v>
                </c:pt>
              </c:numCache>
            </c:numRef>
          </c:val>
        </c:ser>
        <c:ser>
          <c:idx val="0"/>
          <c:order val="1"/>
          <c:tx>
            <c:strRef>
              <c:f>Tabelle1!$A$2</c:f>
              <c:strCache>
                <c:ptCount val="1"/>
                <c:pt idx="0">
                  <c:v>Wasserkraft 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Tabelle1!$L$2:$AF$2</c:f>
              <c:numCache>
                <c:formatCode>#,##0</c:formatCode>
                <c:ptCount val="21"/>
                <c:pt idx="0">
                  <c:v>4238</c:v>
                </c:pt>
                <c:pt idx="1">
                  <c:v>4242</c:v>
                </c:pt>
                <c:pt idx="2">
                  <c:v>4264</c:v>
                </c:pt>
                <c:pt idx="3">
                  <c:v>4285</c:v>
                </c:pt>
                <c:pt idx="4">
                  <c:v>4307</c:v>
                </c:pt>
                <c:pt idx="5">
                  <c:v>4239</c:v>
                </c:pt>
                <c:pt idx="6">
                  <c:v>4348</c:v>
                </c:pt>
                <c:pt idx="7">
                  <c:v>4362</c:v>
                </c:pt>
                <c:pt idx="8">
                  <c:v>4375</c:v>
                </c:pt>
                <c:pt idx="9">
                  <c:v>4387</c:v>
                </c:pt>
                <c:pt idx="10" formatCode="General">
                  <c:v>4401</c:v>
                </c:pt>
                <c:pt idx="11" formatCode="General">
                  <c:v>4415</c:v>
                </c:pt>
                <c:pt idx="12" formatCode="General">
                  <c:v>4434</c:v>
                </c:pt>
                <c:pt idx="13" formatCode="General">
                  <c:v>4458</c:v>
                </c:pt>
                <c:pt idx="14" formatCode="General">
                  <c:v>4486</c:v>
                </c:pt>
                <c:pt idx="15" formatCode="General">
                  <c:v>4516</c:v>
                </c:pt>
                <c:pt idx="16" formatCode="General">
                  <c:v>4546</c:v>
                </c:pt>
                <c:pt idx="17" formatCode="General">
                  <c:v>4582</c:v>
                </c:pt>
                <c:pt idx="18" formatCode="General">
                  <c:v>4614</c:v>
                </c:pt>
                <c:pt idx="19" formatCode="General">
                  <c:v>4646</c:v>
                </c:pt>
                <c:pt idx="20" formatCode="General">
                  <c:v>4669</c:v>
                </c:pt>
              </c:numCache>
            </c:numRef>
          </c:val>
        </c:ser>
        <c:ser>
          <c:idx val="4"/>
          <c:order val="2"/>
          <c:tx>
            <c:strRef>
              <c:f>Tabelle1!$A$6</c:f>
              <c:strCache>
                <c:ptCount val="1"/>
                <c:pt idx="0">
                  <c:v>Biomasse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Tabelle1!$L$6:$AF$6</c:f>
              <c:numCache>
                <c:formatCode>#,##0</c:formatCode>
                <c:ptCount val="21"/>
                <c:pt idx="0">
                  <c:v>1164</c:v>
                </c:pt>
                <c:pt idx="1">
                  <c:v>1281</c:v>
                </c:pt>
                <c:pt idx="2">
                  <c:v>1411</c:v>
                </c:pt>
                <c:pt idx="3">
                  <c:v>1937</c:v>
                </c:pt>
                <c:pt idx="4">
                  <c:v>2460</c:v>
                </c:pt>
                <c:pt idx="5">
                  <c:v>3174</c:v>
                </c:pt>
                <c:pt idx="6">
                  <c:v>3869</c:v>
                </c:pt>
                <c:pt idx="7">
                  <c:v>4765</c:v>
                </c:pt>
                <c:pt idx="8">
                  <c:v>5409</c:v>
                </c:pt>
                <c:pt idx="9">
                  <c:v>5979</c:v>
                </c:pt>
                <c:pt idx="10" formatCode="General">
                  <c:v>6258</c:v>
                </c:pt>
                <c:pt idx="11" formatCode="General">
                  <c:v>6587</c:v>
                </c:pt>
                <c:pt idx="12" formatCode="General">
                  <c:v>6893</c:v>
                </c:pt>
                <c:pt idx="13" formatCode="General">
                  <c:v>7182</c:v>
                </c:pt>
                <c:pt idx="14" formatCode="General">
                  <c:v>7471</c:v>
                </c:pt>
                <c:pt idx="15" formatCode="General">
                  <c:v>7723</c:v>
                </c:pt>
                <c:pt idx="16" formatCode="General">
                  <c:v>8023</c:v>
                </c:pt>
                <c:pt idx="17" formatCode="General">
                  <c:v>8294</c:v>
                </c:pt>
                <c:pt idx="18" formatCode="General">
                  <c:v>8556</c:v>
                </c:pt>
                <c:pt idx="19" formatCode="General">
                  <c:v>8785</c:v>
                </c:pt>
                <c:pt idx="20" formatCode="General">
                  <c:v>8921</c:v>
                </c:pt>
              </c:numCache>
            </c:numRef>
          </c:val>
        </c:ser>
        <c:ser>
          <c:idx val="1"/>
          <c:order val="3"/>
          <c:tx>
            <c:strRef>
              <c:f>Tabelle1!$A$3</c:f>
              <c:strCache>
                <c:ptCount val="1"/>
                <c:pt idx="0">
                  <c:v>Wind onshore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Tabelle1!$L$3:$AF$3</c:f>
              <c:numCache>
                <c:formatCode>#,##0</c:formatCode>
                <c:ptCount val="21"/>
                <c:pt idx="0">
                  <c:v>6104</c:v>
                </c:pt>
                <c:pt idx="1">
                  <c:v>8754</c:v>
                </c:pt>
                <c:pt idx="2">
                  <c:v>11994</c:v>
                </c:pt>
                <c:pt idx="3">
                  <c:v>14609</c:v>
                </c:pt>
                <c:pt idx="4">
                  <c:v>16629</c:v>
                </c:pt>
                <c:pt idx="5">
                  <c:v>18415</c:v>
                </c:pt>
                <c:pt idx="6">
                  <c:v>20622</c:v>
                </c:pt>
                <c:pt idx="7">
                  <c:v>22247</c:v>
                </c:pt>
                <c:pt idx="8">
                  <c:v>23897</c:v>
                </c:pt>
                <c:pt idx="9">
                  <c:v>25730</c:v>
                </c:pt>
                <c:pt idx="10" formatCode="General">
                  <c:v>27526</c:v>
                </c:pt>
                <c:pt idx="11" formatCode="General">
                  <c:v>29175</c:v>
                </c:pt>
                <c:pt idx="12" formatCode="General">
                  <c:v>30566</c:v>
                </c:pt>
                <c:pt idx="13" formatCode="General">
                  <c:v>31672</c:v>
                </c:pt>
                <c:pt idx="14" formatCode="General">
                  <c:v>32763</c:v>
                </c:pt>
                <c:pt idx="15" formatCode="General">
                  <c:v>33647</c:v>
                </c:pt>
                <c:pt idx="16" formatCode="General">
                  <c:v>34371</c:v>
                </c:pt>
                <c:pt idx="17" formatCode="General">
                  <c:v>34815</c:v>
                </c:pt>
                <c:pt idx="18" formatCode="General">
                  <c:v>35188</c:v>
                </c:pt>
                <c:pt idx="19" formatCode="General">
                  <c:v>35479</c:v>
                </c:pt>
                <c:pt idx="20" formatCode="General">
                  <c:v>35750</c:v>
                </c:pt>
              </c:numCache>
            </c:numRef>
          </c:val>
        </c:ser>
        <c:ser>
          <c:idx val="2"/>
          <c:order val="4"/>
          <c:tx>
            <c:strRef>
              <c:f>Tabelle1!$A$4</c:f>
              <c:strCache>
                <c:ptCount val="1"/>
                <c:pt idx="0">
                  <c:v>Wind offshore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Tabelle1!$L$4:$AF$4</c:f>
              <c:numCache>
                <c:formatCode>#,##0</c:formatCode>
                <c:ptCount val="2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 formatCode="General">
                  <c:v>60</c:v>
                </c:pt>
                <c:pt idx="11" formatCode="General">
                  <c:v>460</c:v>
                </c:pt>
                <c:pt idx="12" formatCode="General">
                  <c:v>792</c:v>
                </c:pt>
                <c:pt idx="13" formatCode="General">
                  <c:v>1302</c:v>
                </c:pt>
                <c:pt idx="14" formatCode="General">
                  <c:v>2040</c:v>
                </c:pt>
                <c:pt idx="15" formatCode="General">
                  <c:v>3000</c:v>
                </c:pt>
                <c:pt idx="16" formatCode="General">
                  <c:v>4100</c:v>
                </c:pt>
                <c:pt idx="17" formatCode="General">
                  <c:v>5340</c:v>
                </c:pt>
                <c:pt idx="18" formatCode="General">
                  <c:v>6722</c:v>
                </c:pt>
                <c:pt idx="19" formatCode="General">
                  <c:v>8272</c:v>
                </c:pt>
                <c:pt idx="20" formatCode="General">
                  <c:v>10000</c:v>
                </c:pt>
              </c:numCache>
            </c:numRef>
          </c:val>
        </c:ser>
        <c:ser>
          <c:idx val="3"/>
          <c:order val="5"/>
          <c:tx>
            <c:strRef>
              <c:f>Tabelle1!$A$5</c:f>
              <c:strCache>
                <c:ptCount val="1"/>
                <c:pt idx="0">
                  <c:v>Photovoltaik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numRef>
              <c:f>Tabelle1!$L$1:$FP$1</c:f>
              <c:numCache>
                <c:formatCode>General</c:formatCode>
                <c:ptCount val="161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  <c:pt idx="20">
                  <c:v>2020</c:v>
                </c:pt>
                <c:pt idx="21">
                  <c:v>2021</c:v>
                </c:pt>
                <c:pt idx="22">
                  <c:v>2022</c:v>
                </c:pt>
                <c:pt idx="23">
                  <c:v>2023</c:v>
                </c:pt>
                <c:pt idx="24">
                  <c:v>2024</c:v>
                </c:pt>
                <c:pt idx="25">
                  <c:v>2025</c:v>
                </c:pt>
                <c:pt idx="26">
                  <c:v>2026</c:v>
                </c:pt>
                <c:pt idx="27">
                  <c:v>2027</c:v>
                </c:pt>
                <c:pt idx="28">
                  <c:v>2028</c:v>
                </c:pt>
                <c:pt idx="29">
                  <c:v>2029</c:v>
                </c:pt>
                <c:pt idx="30">
                  <c:v>2030</c:v>
                </c:pt>
              </c:numCache>
            </c:numRef>
          </c:cat>
          <c:val>
            <c:numRef>
              <c:f>Tabelle1!$L$5:$AF$5</c:f>
              <c:numCache>
                <c:formatCode>#,##0</c:formatCode>
                <c:ptCount val="21"/>
                <c:pt idx="0">
                  <c:v>76</c:v>
                </c:pt>
                <c:pt idx="1">
                  <c:v>186</c:v>
                </c:pt>
                <c:pt idx="2">
                  <c:v>295.86603679999678</c:v>
                </c:pt>
                <c:pt idx="3">
                  <c:v>435</c:v>
                </c:pt>
                <c:pt idx="4">
                  <c:v>1105</c:v>
                </c:pt>
                <c:pt idx="5">
                  <c:v>2056</c:v>
                </c:pt>
                <c:pt idx="6">
                  <c:v>2899</c:v>
                </c:pt>
                <c:pt idx="7">
                  <c:v>4170</c:v>
                </c:pt>
                <c:pt idx="8">
                  <c:v>5979</c:v>
                </c:pt>
                <c:pt idx="9">
                  <c:v>9785</c:v>
                </c:pt>
                <c:pt idx="10" formatCode="General">
                  <c:v>15784</c:v>
                </c:pt>
                <c:pt idx="11" formatCode="General">
                  <c:v>20284</c:v>
                </c:pt>
                <c:pt idx="12" formatCode="General">
                  <c:v>23738</c:v>
                </c:pt>
                <c:pt idx="13" formatCode="General">
                  <c:v>27282</c:v>
                </c:pt>
                <c:pt idx="14" formatCode="General">
                  <c:v>30781</c:v>
                </c:pt>
                <c:pt idx="15" formatCode="General">
                  <c:v>34279</c:v>
                </c:pt>
                <c:pt idx="16" formatCode="General">
                  <c:v>37777</c:v>
                </c:pt>
                <c:pt idx="17" formatCode="General">
                  <c:v>41274</c:v>
                </c:pt>
                <c:pt idx="18" formatCode="General">
                  <c:v>44768</c:v>
                </c:pt>
                <c:pt idx="19" formatCode="General">
                  <c:v>48262</c:v>
                </c:pt>
                <c:pt idx="20" formatCode="General">
                  <c:v>51753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21515016"/>
        <c:axId val="221518544"/>
      </c:barChart>
      <c:catAx>
        <c:axId val="221515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21518544"/>
        <c:crosses val="autoZero"/>
        <c:auto val="1"/>
        <c:lblAlgn val="ctr"/>
        <c:lblOffset val="100"/>
        <c:noMultiLvlLbl val="0"/>
      </c:catAx>
      <c:valAx>
        <c:axId val="2215185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 baseline="0"/>
                </a:pPr>
                <a:r>
                  <a:rPr lang="cs-CZ" sz="1200" baseline="0" dirty="0" smtClean="0">
                    <a:latin typeface="Arial" pitchFamily="34" charset="0"/>
                    <a:cs typeface="Arial" pitchFamily="34" charset="0"/>
                  </a:rPr>
                  <a:t>Instalovaný</a:t>
                </a:r>
              </a:p>
              <a:p>
                <a:pPr>
                  <a:defRPr sz="1200" baseline="0"/>
                </a:pPr>
                <a:r>
                  <a:rPr lang="cs-CZ" sz="1200" baseline="0" dirty="0" smtClean="0">
                    <a:latin typeface="Arial" pitchFamily="34" charset="0"/>
                    <a:cs typeface="Arial" pitchFamily="34" charset="0"/>
                  </a:rPr>
                  <a:t> výkon v </a:t>
                </a:r>
                <a:r>
                  <a:rPr lang="de-DE" sz="1200" baseline="0" dirty="0" smtClean="0"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de-DE" sz="1200" baseline="0" dirty="0">
                    <a:latin typeface="Arial" pitchFamily="34" charset="0"/>
                    <a:cs typeface="Arial" pitchFamily="34" charset="0"/>
                  </a:rPr>
                  <a:t>MW</a:t>
                </a:r>
              </a:p>
            </c:rich>
          </c:tx>
          <c:layout>
            <c:manualLayout>
              <c:xMode val="edge"/>
              <c:yMode val="edge"/>
              <c:x val="0.18443052371463367"/>
              <c:y val="1.3563528845727675E-2"/>
            </c:manualLayout>
          </c:layout>
          <c:overlay val="0"/>
          <c:spPr>
            <a:solidFill>
              <a:schemeClr val="bg1"/>
            </a:solidFill>
          </c:spPr>
        </c:title>
        <c:numFmt formatCode="#,##0" sourceLinked="0"/>
        <c:majorTickMark val="out"/>
        <c:minorTickMark val="none"/>
        <c:tickLblPos val="nextTo"/>
        <c:crossAx val="22151501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2CB172-D398-4FD3-9B58-0B5CC3FCECB3}" type="datetimeFigureOut">
              <a:rPr lang="cs-CZ" smtClean="0"/>
              <a:t>3.2.2015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31FD9B-C7F6-4751-8223-64D90E9C411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6578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Source: </a:t>
            </a:r>
          </a:p>
          <a:p>
            <a:pPr marL="171450" indent="-171450">
              <a:buFontTx/>
              <a:buChar char="-"/>
            </a:pPr>
            <a:r>
              <a:rPr lang="cs-CZ" dirty="0" smtClean="0"/>
              <a:t>http://www.netzausbau.de/cln_1432/DE/Vorhaben/EnLAG-Vorhaben/EnLAGVorhaben-node.html</a:t>
            </a:r>
          </a:p>
          <a:p>
            <a:pPr marL="171450" indent="-171450">
              <a:buFontTx/>
              <a:buChar char="-"/>
            </a:pPr>
            <a:r>
              <a:rPr lang="cs-CZ" sz="1200" b="0" dirty="0" err="1" smtClean="0"/>
              <a:t>Monitoringbericht</a:t>
            </a:r>
            <a:r>
              <a:rPr lang="cs-CZ" sz="1200" b="0" dirty="0" smtClean="0"/>
              <a:t> 2011, 2012, 2013 – </a:t>
            </a:r>
            <a:r>
              <a:rPr lang="cs-CZ" sz="1200" b="0" dirty="0" err="1" smtClean="0"/>
              <a:t>Bundesnetzagentur</a:t>
            </a:r>
            <a:endParaRPr lang="cs-CZ" sz="1200" b="0" dirty="0" smtClean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1F6CF5-7329-49F7-B360-C676229EE0A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02708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76468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9434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quarter" idx="10"/>
          </p:nvPr>
        </p:nvSpPr>
        <p:spPr>
          <a:xfrm>
            <a:off x="611188" y="1628800"/>
            <a:ext cx="7921625" cy="4321150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7" name="Nadpis 6"/>
          <p:cNvSpPr>
            <a:spLocks noGrp="1"/>
          </p:cNvSpPr>
          <p:nvPr>
            <p:ph type="title" hasCustomPrompt="1"/>
          </p:nvPr>
        </p:nvSpPr>
        <p:spPr>
          <a:xfrm>
            <a:off x="611560" y="692696"/>
            <a:ext cx="5472608" cy="648072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Nadpis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2871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420888"/>
            <a:ext cx="8229600" cy="10849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4005064"/>
            <a:ext cx="8229600" cy="2121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200"/>
            <a:ext cx="9144000" cy="396240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63398"/>
            <a:ext cx="9151200" cy="695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5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3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09166" y="2496365"/>
            <a:ext cx="8183314" cy="14465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40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Kritické situace v PS ČR  </a:t>
            </a:r>
          </a:p>
          <a:p>
            <a:r>
              <a:rPr lang="cs-CZ" sz="27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vlivem enormní výroby ve větrných parcích v Německu na přelomu roku 2014/2015</a:t>
            </a:r>
            <a:endParaRPr lang="cs-CZ" sz="27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720000" y="4564784"/>
            <a:ext cx="8028464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5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Vladimír Tošovský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720000" y="5211148"/>
            <a:ext cx="802846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Předseda představenstva ČEPS, a.s.</a:t>
            </a:r>
          </a:p>
        </p:txBody>
      </p:sp>
      <p:cxnSp>
        <p:nvCxnSpPr>
          <p:cNvPr id="11" name="Přímá spojnice 10"/>
          <p:cNvCxnSpPr/>
          <p:nvPr/>
        </p:nvCxnSpPr>
        <p:spPr>
          <a:xfrm>
            <a:off x="720000" y="5075659"/>
            <a:ext cx="3564000" cy="0"/>
          </a:xfrm>
          <a:prstGeom prst="line">
            <a:avLst/>
          </a:prstGeom>
          <a:ln w="25400">
            <a:solidFill>
              <a:srgbClr val="BF2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ovéPole 1"/>
          <p:cNvSpPr txBox="1"/>
          <p:nvPr/>
        </p:nvSpPr>
        <p:spPr>
          <a:xfrm>
            <a:off x="611286" y="5877272"/>
            <a:ext cx="421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Tisková konference, 4. února 2015</a:t>
            </a:r>
            <a:endParaRPr lang="cs-CZ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163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4647" y="529074"/>
            <a:ext cx="8814997" cy="1084982"/>
          </a:xfrm>
        </p:spPr>
        <p:txBody>
          <a:bodyPr>
            <a:noAutofit/>
          </a:bodyPr>
          <a:lstStyle/>
          <a:p>
            <a:pPr algn="l"/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Příčiny vzniku kritických situací v PS ČR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/>
            </a:r>
            <a:b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</a:b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Diagramm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8800411"/>
              </p:ext>
            </p:extLst>
          </p:nvPr>
        </p:nvGraphicFramePr>
        <p:xfrm>
          <a:off x="374648" y="1598750"/>
          <a:ext cx="3169818" cy="1575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Nadpis 1"/>
          <p:cNvSpPr txBox="1">
            <a:spLocks/>
          </p:cNvSpPr>
          <p:nvPr/>
        </p:nvSpPr>
        <p:spPr bwMode="auto">
          <a:xfrm>
            <a:off x="1621823" y="3415901"/>
            <a:ext cx="355340" cy="20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8000" b="0" dirty="0" smtClean="0">
                <a:solidFill>
                  <a:schemeClr val="tx1"/>
                </a:solidFill>
              </a:rPr>
              <a:t>+</a:t>
            </a:r>
            <a:endParaRPr lang="cs-CZ" sz="8000" b="0" kern="0" dirty="0">
              <a:solidFill>
                <a:schemeClr val="tx1"/>
              </a:solidFill>
            </a:endParaRPr>
          </a:p>
        </p:txBody>
      </p:sp>
      <p:grpSp>
        <p:nvGrpSpPr>
          <p:cNvPr id="19" name="Skupina 18"/>
          <p:cNvGrpSpPr/>
          <p:nvPr/>
        </p:nvGrpSpPr>
        <p:grpSpPr>
          <a:xfrm>
            <a:off x="1259361" y="3977401"/>
            <a:ext cx="1470750" cy="1228461"/>
            <a:chOff x="5966640" y="1077758"/>
            <a:chExt cx="1190778" cy="1084328"/>
          </a:xfrm>
        </p:grpSpPr>
        <p:sp>
          <p:nvSpPr>
            <p:cNvPr id="20" name="Ovál 19"/>
            <p:cNvSpPr/>
            <p:nvPr/>
          </p:nvSpPr>
          <p:spPr>
            <a:xfrm>
              <a:off x="5966640" y="1077758"/>
              <a:ext cx="1190778" cy="1084328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21" name="Obrázek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9636" y="1179643"/>
              <a:ext cx="668634" cy="734881"/>
            </a:xfrm>
            <a:prstGeom prst="rect">
              <a:avLst/>
            </a:prstGeom>
          </p:spPr>
        </p:pic>
        <p:pic>
          <p:nvPicPr>
            <p:cNvPr id="22" name="Obrázek 2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19851" y="1736022"/>
              <a:ext cx="569062" cy="238964"/>
            </a:xfrm>
            <a:prstGeom prst="rect">
              <a:avLst/>
            </a:prstGeom>
          </p:spPr>
        </p:pic>
      </p:grpSp>
      <p:sp>
        <p:nvSpPr>
          <p:cNvPr id="5" name="TextovéPole 4"/>
          <p:cNvSpPr txBox="1"/>
          <p:nvPr/>
        </p:nvSpPr>
        <p:spPr>
          <a:xfrm>
            <a:off x="3924837" y="2939486"/>
            <a:ext cx="459392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8000" dirty="0" smtClean="0">
                <a:latin typeface="Calibri" panose="020F0502020204030204" pitchFamily="34" charset="0"/>
              </a:rPr>
              <a:t>=</a:t>
            </a:r>
            <a:endParaRPr lang="en-US" sz="8000" dirty="0">
              <a:latin typeface="Calibri" panose="020F0502020204030204" pitchFamily="34" charset="0"/>
            </a:endParaRPr>
          </a:p>
        </p:txBody>
      </p:sp>
      <p:grpSp>
        <p:nvGrpSpPr>
          <p:cNvPr id="35" name="Skupina 34"/>
          <p:cNvGrpSpPr/>
          <p:nvPr/>
        </p:nvGrpSpPr>
        <p:grpSpPr>
          <a:xfrm>
            <a:off x="4530255" y="1614056"/>
            <a:ext cx="4430124" cy="3426171"/>
            <a:chOff x="219548" y="590928"/>
            <a:chExt cx="8141829" cy="5816561"/>
          </a:xfrm>
        </p:grpSpPr>
        <p:pic>
          <p:nvPicPr>
            <p:cNvPr id="36" name="Picture 157" descr="tsc_map_v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19548" y="590928"/>
              <a:ext cx="8141829" cy="5816561"/>
            </a:xfrm>
            <a:prstGeom prst="rect">
              <a:avLst/>
            </a:prstGeom>
            <a:noFill/>
          </p:spPr>
        </p:pic>
        <p:sp>
          <p:nvSpPr>
            <p:cNvPr id="37" name="Line 150"/>
            <p:cNvSpPr>
              <a:spLocks noChangeShapeType="1"/>
            </p:cNvSpPr>
            <p:nvPr/>
          </p:nvSpPr>
          <p:spPr bwMode="auto">
            <a:xfrm>
              <a:off x="3708672" y="1341438"/>
              <a:ext cx="3744913" cy="4895850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 lIns="0" tIns="137160" rIns="182880" bIns="137160"/>
            <a:lstStyle/>
            <a:p>
              <a:endParaRPr lang="cs-CZ"/>
            </a:p>
          </p:txBody>
        </p:sp>
        <p:sp>
          <p:nvSpPr>
            <p:cNvPr id="38" name="Oval 152"/>
            <p:cNvSpPr>
              <a:spLocks noChangeArrowheads="1"/>
            </p:cNvSpPr>
            <p:nvPr/>
          </p:nvSpPr>
          <p:spPr bwMode="auto">
            <a:xfrm rot="20766693">
              <a:off x="2179147" y="1160401"/>
              <a:ext cx="2589977" cy="2188330"/>
            </a:xfrm>
            <a:prstGeom prst="ellipse">
              <a:avLst/>
            </a:prstGeom>
            <a:noFill/>
            <a:ln w="19050" algn="ctr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pPr eaLnBrk="1" hangingPunct="1"/>
              <a:endParaRPr lang="cs-CZ" sz="1800" b="0">
                <a:latin typeface="Verdana" pitchFamily="34" charset="0"/>
              </a:endParaRPr>
            </a:p>
          </p:txBody>
        </p:sp>
        <p:sp>
          <p:nvSpPr>
            <p:cNvPr id="39" name="Oval 153"/>
            <p:cNvSpPr>
              <a:spLocks noChangeArrowheads="1"/>
            </p:cNvSpPr>
            <p:nvPr/>
          </p:nvSpPr>
          <p:spPr bwMode="auto">
            <a:xfrm rot="188090">
              <a:off x="2631760" y="4787687"/>
              <a:ext cx="4252815" cy="1406400"/>
            </a:xfrm>
            <a:prstGeom prst="ellipse">
              <a:avLst/>
            </a:prstGeom>
            <a:noFill/>
            <a:ln w="19050" algn="ctr">
              <a:solidFill>
                <a:srgbClr val="C00000"/>
              </a:solidFill>
              <a:prstDash val="dash"/>
              <a:round/>
              <a:headEnd/>
              <a:tailEnd/>
            </a:ln>
          </p:spPr>
          <p:txBody>
            <a:bodyPr wrap="none" lIns="0" tIns="137160" rIns="182880" bIns="137160" anchor="ctr"/>
            <a:lstStyle/>
            <a:p>
              <a:pPr eaLnBrk="1" hangingPunct="1"/>
              <a:endParaRPr lang="cs-CZ" sz="1800" b="0">
                <a:latin typeface="Verdana" pitchFamily="34" charset="0"/>
              </a:endParaRPr>
            </a:p>
          </p:txBody>
        </p:sp>
        <p:grpSp>
          <p:nvGrpSpPr>
            <p:cNvPr id="40" name="Skupina 39"/>
            <p:cNvGrpSpPr/>
            <p:nvPr/>
          </p:nvGrpSpPr>
          <p:grpSpPr>
            <a:xfrm>
              <a:off x="3860943" y="2348880"/>
              <a:ext cx="3232378" cy="1259951"/>
              <a:chOff x="3401684" y="2425964"/>
              <a:chExt cx="3232378" cy="1259951"/>
            </a:xfrm>
          </p:grpSpPr>
          <p:sp>
            <p:nvSpPr>
              <p:cNvPr id="53" name="Ohnutá šipka 52"/>
              <p:cNvSpPr/>
              <p:nvPr/>
            </p:nvSpPr>
            <p:spPr>
              <a:xfrm rot="7024027">
                <a:off x="4413101" y="1464954"/>
                <a:ext cx="1209544" cy="3232378"/>
              </a:xfrm>
              <a:prstGeom prst="bentArrow">
                <a:avLst>
                  <a:gd name="adj1" fmla="val 11878"/>
                  <a:gd name="adj2" fmla="val 17042"/>
                  <a:gd name="adj3" fmla="val 25000"/>
                  <a:gd name="adj4" fmla="val 75000"/>
                </a:avLst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Ohnutá šipka 53"/>
              <p:cNvSpPr/>
              <p:nvPr/>
            </p:nvSpPr>
            <p:spPr>
              <a:xfrm rot="7024027">
                <a:off x="4072843" y="1764090"/>
                <a:ext cx="1089677" cy="2413426"/>
              </a:xfrm>
              <a:prstGeom prst="bentArrow">
                <a:avLst>
                  <a:gd name="adj1" fmla="val 11878"/>
                  <a:gd name="adj2" fmla="val 17042"/>
                  <a:gd name="adj3" fmla="val 25000"/>
                  <a:gd name="adj4" fmla="val 75000"/>
                </a:avLst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Skupina 40"/>
            <p:cNvGrpSpPr/>
            <p:nvPr/>
          </p:nvGrpSpPr>
          <p:grpSpPr>
            <a:xfrm>
              <a:off x="3607936" y="2652210"/>
              <a:ext cx="1273461" cy="2282608"/>
              <a:chOff x="3102839" y="2652210"/>
              <a:chExt cx="1273461" cy="2282608"/>
            </a:xfrm>
          </p:grpSpPr>
          <p:sp>
            <p:nvSpPr>
              <p:cNvPr id="50" name="Obdélník 49"/>
              <p:cNvSpPr/>
              <p:nvPr/>
            </p:nvSpPr>
            <p:spPr>
              <a:xfrm rot="4333460">
                <a:off x="3318380" y="2772308"/>
                <a:ext cx="687550" cy="447353"/>
              </a:xfrm>
              <a:prstGeom prst="rect">
                <a:avLst/>
              </a:prstGeom>
              <a:solidFill>
                <a:srgbClr val="FF0000">
                  <a:alpha val="20000"/>
                </a:srgbClr>
              </a:solidFill>
              <a:ln w="152400" algn="ctr">
                <a:noFill/>
                <a:prstDash val="dash"/>
                <a:miter lim="800000"/>
                <a:headEnd/>
                <a:tailEnd/>
              </a:ln>
            </p:spPr>
            <p:txBody>
              <a:bodyPr rot="10800000" vert="eaVert" wrap="none" lIns="0" tIns="137160" rIns="182880" bIns="137160" anchor="ctr"/>
              <a:lstStyle/>
              <a:p>
                <a:endParaRPr lang="cs-CZ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  <p:sp>
            <p:nvSpPr>
              <p:cNvPr id="51" name="Ohnutá šipka 50"/>
              <p:cNvSpPr/>
              <p:nvPr/>
            </p:nvSpPr>
            <p:spPr>
              <a:xfrm rot="9705864">
                <a:off x="3102839" y="3434520"/>
                <a:ext cx="761286" cy="698850"/>
              </a:xfrm>
              <a:prstGeom prst="bentArrow">
                <a:avLst>
                  <a:gd name="adj1" fmla="val 27313"/>
                  <a:gd name="adj2" fmla="val 18211"/>
                  <a:gd name="adj3" fmla="val 25000"/>
                  <a:gd name="adj4" fmla="val 68676"/>
                </a:avLst>
              </a:prstGeom>
              <a:solidFill>
                <a:srgbClr val="FF0000">
                  <a:alpha val="2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Šipka doprava 51"/>
              <p:cNvSpPr/>
              <p:nvPr/>
            </p:nvSpPr>
            <p:spPr>
              <a:xfrm rot="4310249">
                <a:off x="3278666" y="3837184"/>
                <a:ext cx="1683699" cy="511569"/>
              </a:xfrm>
              <a:prstGeom prst="rightArrow">
                <a:avLst/>
              </a:prstGeom>
              <a:solidFill>
                <a:srgbClr val="FF0000">
                  <a:alpha val="20000"/>
                </a:srgbClr>
              </a:solidFill>
              <a:ln w="152400" algn="ctr">
                <a:noFill/>
                <a:prstDash val="dash"/>
                <a:miter lim="800000"/>
                <a:headEnd/>
                <a:tailEnd/>
              </a:ln>
            </p:spPr>
            <p:txBody>
              <a:bodyPr rot="10800000" vert="eaVert" wrap="none" lIns="0" tIns="137160" rIns="182880" bIns="137160" anchor="ctr"/>
              <a:lstStyle/>
              <a:p>
                <a:endParaRPr lang="cs-CZ">
                  <a:solidFill>
                    <a:schemeClr val="tx1"/>
                  </a:solidFill>
                  <a:latin typeface="Verdana" pitchFamily="34" charset="0"/>
                </a:endParaRPr>
              </a:p>
            </p:txBody>
          </p:sp>
        </p:grpSp>
        <p:sp>
          <p:nvSpPr>
            <p:cNvPr id="42" name="Ohnutá šipka 41"/>
            <p:cNvSpPr/>
            <p:nvPr/>
          </p:nvSpPr>
          <p:spPr>
            <a:xfrm rot="12495132">
              <a:off x="2143306" y="3377576"/>
              <a:ext cx="2201107" cy="1853648"/>
            </a:xfrm>
            <a:prstGeom prst="bentArrow">
              <a:avLst>
                <a:gd name="adj1" fmla="val 38569"/>
                <a:gd name="adj2" fmla="val 30003"/>
                <a:gd name="adj3" fmla="val 31847"/>
                <a:gd name="adj4" fmla="val 68153"/>
              </a:avLst>
            </a:prstGeom>
            <a:solidFill>
              <a:srgbClr val="00B050">
                <a:alpha val="41000"/>
              </a:srgbClr>
            </a:solidFill>
            <a:ln>
              <a:noFill/>
            </a:ln>
            <a:scene3d>
              <a:camera prst="orthographicFront">
                <a:rot lat="0" lon="1080000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>
                <a:solidFill>
                  <a:schemeClr val="tx1"/>
                </a:solidFill>
              </a:endParaRPr>
            </a:p>
          </p:txBody>
        </p:sp>
        <p:sp>
          <p:nvSpPr>
            <p:cNvPr id="43" name="Text Box 155"/>
            <p:cNvSpPr txBox="1">
              <a:spLocks noChangeArrowheads="1"/>
            </p:cNvSpPr>
            <p:nvPr/>
          </p:nvSpPr>
          <p:spPr bwMode="auto">
            <a:xfrm>
              <a:off x="2515035" y="1592435"/>
              <a:ext cx="1953440" cy="1306269"/>
            </a:xfrm>
            <a:prstGeom prst="rect">
              <a:avLst/>
            </a:prstGeom>
            <a:noFill/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wrap="square" lIns="0" tIns="137160" rIns="182880" bIns="137160">
              <a:spAutoFit/>
            </a:bodyPr>
            <a:lstStyle/>
            <a:p>
              <a:pPr eaLnBrk="1" hangingPunct="1"/>
              <a:r>
                <a:rPr lang="cs-CZ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Přebytek výroby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Text Box 156"/>
            <p:cNvSpPr txBox="1">
              <a:spLocks noChangeArrowheads="1"/>
            </p:cNvSpPr>
            <p:nvPr/>
          </p:nvSpPr>
          <p:spPr bwMode="auto">
            <a:xfrm>
              <a:off x="3506121" y="5055006"/>
              <a:ext cx="2746882" cy="959440"/>
            </a:xfrm>
            <a:prstGeom prst="rect">
              <a:avLst/>
            </a:prstGeom>
            <a:noFill/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wrap="square" lIns="0" tIns="36000" rIns="0" bIns="36000">
              <a:spAutoFit/>
            </a:bodyPr>
            <a:lstStyle/>
            <a:p>
              <a:pPr algn="ctr" eaLnBrk="1" hangingPunct="1"/>
              <a:r>
                <a:rPr lang="cs-CZ" sz="1600" b="1" dirty="0" smtClean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Poptávka po importu</a:t>
              </a:r>
              <a:endParaRPr lang="en-US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AutoShape 33"/>
            <p:cNvSpPr>
              <a:spLocks noChangeArrowheads="1"/>
            </p:cNvSpPr>
            <p:nvPr/>
          </p:nvSpPr>
          <p:spPr bwMode="auto">
            <a:xfrm rot="2646834">
              <a:off x="3329812" y="4227425"/>
              <a:ext cx="1199432" cy="847909"/>
            </a:xfrm>
            <a:prstGeom prst="rightArrow">
              <a:avLst>
                <a:gd name="adj1" fmla="val 64901"/>
                <a:gd name="adj2" fmla="val 69485"/>
              </a:avLst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pPr eaLnBrk="1" hangingPunct="1"/>
              <a:endParaRPr lang="cs-CZ" sz="1800" b="0" dirty="0">
                <a:latin typeface="Verdana" pitchFamily="34" charset="0"/>
              </a:endParaRPr>
            </a:p>
          </p:txBody>
        </p:sp>
        <p:sp>
          <p:nvSpPr>
            <p:cNvPr id="46" name="AutoShape 33"/>
            <p:cNvSpPr>
              <a:spLocks noChangeArrowheads="1"/>
            </p:cNvSpPr>
            <p:nvPr/>
          </p:nvSpPr>
          <p:spPr bwMode="auto">
            <a:xfrm rot="6173456">
              <a:off x="1656855" y="4489115"/>
              <a:ext cx="1059865" cy="741158"/>
            </a:xfrm>
            <a:prstGeom prst="rightArrow">
              <a:avLst>
                <a:gd name="adj1" fmla="val 64901"/>
                <a:gd name="adj2" fmla="val 69485"/>
              </a:avLst>
            </a:prstGeom>
            <a:solidFill>
              <a:srgbClr val="FF0000">
                <a:alpha val="2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pPr eaLnBrk="1" hangingPunct="1"/>
              <a:endParaRPr lang="cs-CZ" sz="1800" b="0" dirty="0">
                <a:latin typeface="Verdana" pitchFamily="34" charset="0"/>
              </a:endParaRPr>
            </a:p>
          </p:txBody>
        </p:sp>
      </p:grpSp>
      <p:sp>
        <p:nvSpPr>
          <p:cNvPr id="6" name="Obdélník 5"/>
          <p:cNvSpPr/>
          <p:nvPr/>
        </p:nvSpPr>
        <p:spPr>
          <a:xfrm>
            <a:off x="0" y="5294736"/>
            <a:ext cx="9144000" cy="8705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124647" y="5474694"/>
            <a:ext cx="901935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OZE + odstavování JE + pomalá výstavba sítí v Německu + jednotná zóna </a:t>
            </a:r>
            <a:r>
              <a:rPr lang="cs-CZ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DE-AT</a:t>
            </a:r>
          </a:p>
          <a:p>
            <a:pPr algn="ctr"/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problém pro </a:t>
            </a:r>
            <a:r>
              <a:rPr lang="cs-CZ" sz="20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přenosovou soustavu ČR</a:t>
            </a:r>
            <a:endParaRPr lang="cs-CZ" sz="2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8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17735"/>
            <a:ext cx="9144000" cy="842559"/>
          </a:xfrm>
        </p:spPr>
        <p:txBody>
          <a:bodyPr>
            <a:normAutofit/>
          </a:bodyPr>
          <a:lstStyle/>
          <a:p>
            <a:pPr algn="l"/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OZE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a výstavba </a:t>
            </a:r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přenosových vedení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v </a:t>
            </a:r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Německu</a:t>
            </a: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3159" y="1434478"/>
            <a:ext cx="5899001" cy="3676507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EnLAG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(2009) –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zákon na výstavbu přenosových sítí v Německu. </a:t>
            </a:r>
          </a:p>
          <a:p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Nárůst výkonu a výroby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OZE v Německu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nedoprovází adekvátní výstavba přenosových vedení!</a:t>
            </a:r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7" name="Nadpis 1"/>
          <p:cNvSpPr txBox="1">
            <a:spLocks/>
          </p:cNvSpPr>
          <p:nvPr/>
        </p:nvSpPr>
        <p:spPr bwMode="auto">
          <a:xfrm>
            <a:off x="-16727" y="6560988"/>
            <a:ext cx="7812360" cy="2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16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600" b="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Monitoringbericht</a:t>
            </a:r>
            <a:r>
              <a:rPr lang="cs-CZ" sz="16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2013, 2014 – </a:t>
            </a:r>
            <a:r>
              <a:rPr lang="cs-CZ" sz="1600" b="0" dirty="0" err="1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Bundesnetzagentur</a:t>
            </a:r>
            <a:r>
              <a:rPr lang="cs-CZ" sz="1600" b="0" dirty="0" smtClean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(Německý regulátor sítí) </a:t>
            </a:r>
            <a:endParaRPr lang="cs-CZ" sz="1600" b="0" kern="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346355"/>
            <a:ext cx="2896594" cy="37659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Obdélník 7"/>
          <p:cNvSpPr/>
          <p:nvPr/>
        </p:nvSpPr>
        <p:spPr>
          <a:xfrm>
            <a:off x="0" y="5229200"/>
            <a:ext cx="9144000" cy="864096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Němečtí provozovatelé PS odhadují plnění plánu v roce 2016 na </a:t>
            </a:r>
            <a:r>
              <a:rPr lang="cs-CZ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pouhých </a:t>
            </a:r>
            <a:r>
              <a:rPr lang="cs-CZ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40 %</a:t>
            </a:r>
            <a:endParaRPr lang="cs-CZ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cs-CZ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před rokem byl odhad ještě na 50 %</a:t>
            </a:r>
          </a:p>
        </p:txBody>
      </p:sp>
      <p:sp>
        <p:nvSpPr>
          <p:cNvPr id="15" name="Obdélník 14"/>
          <p:cNvSpPr/>
          <p:nvPr/>
        </p:nvSpPr>
        <p:spPr>
          <a:xfrm>
            <a:off x="2952064" y="3007311"/>
            <a:ext cx="2394897" cy="98724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1887 km vedení do roku 2015</a:t>
            </a:r>
            <a:endParaRPr lang="cs-CZ" dirty="0"/>
          </a:p>
        </p:txBody>
      </p:sp>
      <p:sp>
        <p:nvSpPr>
          <p:cNvPr id="17" name="Obdélník 16"/>
          <p:cNvSpPr/>
          <p:nvPr/>
        </p:nvSpPr>
        <p:spPr>
          <a:xfrm>
            <a:off x="2952064" y="4096043"/>
            <a:ext cx="2394897" cy="98724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Q3/2014 postaveno pouhých 23% vedení!</a:t>
            </a:r>
            <a:endParaRPr lang="cs-CZ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Šipka doprava 17"/>
          <p:cNvSpPr/>
          <p:nvPr/>
        </p:nvSpPr>
        <p:spPr>
          <a:xfrm>
            <a:off x="1022276" y="3153672"/>
            <a:ext cx="1785772" cy="802532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>
                <a:latin typeface="Arial" panose="020B0604020202020204" pitchFamily="34" charset="0"/>
                <a:cs typeface="Arial" panose="020B0604020202020204" pitchFamily="34" charset="0"/>
              </a:rPr>
              <a:t>Původní plán</a:t>
            </a:r>
          </a:p>
        </p:txBody>
      </p:sp>
      <p:sp>
        <p:nvSpPr>
          <p:cNvPr id="19" name="Šipka doprava 18"/>
          <p:cNvSpPr/>
          <p:nvPr/>
        </p:nvSpPr>
        <p:spPr>
          <a:xfrm>
            <a:off x="1046519" y="4210118"/>
            <a:ext cx="1750169" cy="802532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Realita</a:t>
            </a:r>
            <a:endParaRPr lang="cs-CZ" sz="17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66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42519" y="6489015"/>
            <a:ext cx="7532914" cy="245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cs-CZ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Zdroj: </a:t>
            </a:r>
            <a:r>
              <a:rPr lang="cs-CZ" sz="1100" b="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GeoBasis</a:t>
            </a:r>
            <a:r>
              <a:rPr lang="cs-CZ" sz="1100" b="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 /BKG</a:t>
            </a:r>
            <a:endParaRPr lang="cs-CZ" sz="1100" b="0" kern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620688"/>
            <a:ext cx="8568952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Rozložení větrných elektráren v Německu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9" name="Skupina 8"/>
          <p:cNvGrpSpPr/>
          <p:nvPr/>
        </p:nvGrpSpPr>
        <p:grpSpPr>
          <a:xfrm>
            <a:off x="0" y="1188000"/>
            <a:ext cx="9144000" cy="4999360"/>
            <a:chOff x="0" y="1188000"/>
            <a:chExt cx="9144000" cy="4999360"/>
          </a:xfrm>
        </p:grpSpPr>
        <p:pic>
          <p:nvPicPr>
            <p:cNvPr id="2" name="Obrázek 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46" t="5768" r="1869" b="7221"/>
            <a:stretch/>
          </p:blipFill>
          <p:spPr>
            <a:xfrm>
              <a:off x="0" y="1188000"/>
              <a:ext cx="9144000" cy="4958755"/>
            </a:xfrm>
            <a:prstGeom prst="rect">
              <a:avLst/>
            </a:prstGeom>
          </p:spPr>
        </p:pic>
        <p:pic>
          <p:nvPicPr>
            <p:cNvPr id="3" name="Obrázek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000" y="4075200"/>
              <a:ext cx="2276793" cy="2076740"/>
            </a:xfrm>
            <a:prstGeom prst="rect">
              <a:avLst/>
            </a:prstGeom>
          </p:spPr>
        </p:pic>
        <p:sp>
          <p:nvSpPr>
            <p:cNvPr id="7" name="TextovéPole 6"/>
            <p:cNvSpPr txBox="1"/>
            <p:nvPr/>
          </p:nvSpPr>
          <p:spPr>
            <a:xfrm>
              <a:off x="135831" y="4149080"/>
              <a:ext cx="2015728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cs-CZ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Instalovaný výkon větrných elektráren</a:t>
              </a:r>
              <a:endParaRPr lang="cs-CZ" sz="1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ovéPole 7"/>
            <p:cNvSpPr txBox="1"/>
            <p:nvPr/>
          </p:nvSpPr>
          <p:spPr>
            <a:xfrm>
              <a:off x="432000" y="4590000"/>
              <a:ext cx="1907752" cy="159736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Méně než 200 MW</a:t>
              </a:r>
            </a:p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 200 do 400 MW</a:t>
              </a:r>
            </a:p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 400 do 1000 MW</a:t>
              </a:r>
            </a:p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Od 1000 do 2500 MW</a:t>
              </a:r>
            </a:p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Více než 2500 MW</a:t>
              </a:r>
            </a:p>
            <a:p>
              <a:pPr>
                <a:lnSpc>
                  <a:spcPct val="140000"/>
                </a:lnSpc>
              </a:pPr>
              <a:r>
                <a:rPr lang="cs-CZ" sz="1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Žádné větrné elektrárny</a:t>
              </a:r>
              <a:endParaRPr lang="cs-CZ" sz="12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94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9529" y="315270"/>
            <a:ext cx="8660415" cy="1143000"/>
          </a:xfrm>
        </p:spPr>
        <p:txBody>
          <a:bodyPr>
            <a:normAutofit/>
          </a:bodyPr>
          <a:lstStyle/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Enormní výroba větrných parků v Německu na přelomu roku 2014/2015</a:t>
            </a: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idx="4294967295"/>
          </p:nvPr>
        </p:nvSpPr>
        <p:spPr>
          <a:xfrm>
            <a:off x="107504" y="1628800"/>
            <a:ext cx="9145015" cy="504056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30 000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MW - výroba větrných parků v Německu</a:t>
            </a:r>
          </a:p>
          <a:p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300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MW - export Německa ve směru jihovýchod </a:t>
            </a:r>
          </a:p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edostatečná přenosová infrastruktura ve směru sever - jih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cs-CZ" sz="2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700 MW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toky mezi Německem a Rakouskem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 toho až </a:t>
            </a:r>
            <a:r>
              <a:rPr lang="cs-CZ" sz="2000" dirty="0">
                <a:solidFill>
                  <a:srgbClr val="BF2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70 %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elektřiny teklo </a:t>
            </a: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přes okolní </a:t>
            </a:r>
            <a:r>
              <a:rPr lang="cs-C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soustavy</a:t>
            </a:r>
          </a:p>
          <a:p>
            <a:pPr lvl="1">
              <a:buFont typeface="Arial" panose="020B0604020202020204" pitchFamily="34" charset="0"/>
              <a:buChar char="-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-"/>
            </a:pP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buNone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cs-CZ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cs-C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Hrozila </a:t>
            </a:r>
            <a:r>
              <a:rPr lang="cs-CZ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kritická situace v PS </a:t>
            </a:r>
            <a:r>
              <a:rPr lang="cs-CZ" sz="3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ČR !</a:t>
            </a:r>
            <a:endParaRPr lang="cs-CZ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Font typeface="Arial" panose="020B0604020202020204" pitchFamily="34" charset="0"/>
              <a:buChar char="-"/>
            </a:pPr>
            <a:endParaRPr lang="cs-CZ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ranzit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přes přenosovou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soustavu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ČR </a:t>
            </a:r>
            <a:r>
              <a:rPr lang="cs-CZ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 </a:t>
            </a:r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opatřeních </a:t>
            </a:r>
            <a:r>
              <a:rPr lang="cs-C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cs-CZ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400 </a:t>
            </a:r>
            <a:r>
              <a:rPr lang="cs-CZ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MW</a:t>
            </a:r>
            <a:endParaRPr lang="cs-C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Šipka dolů 2"/>
          <p:cNvSpPr/>
          <p:nvPr/>
        </p:nvSpPr>
        <p:spPr>
          <a:xfrm>
            <a:off x="3995936" y="3970967"/>
            <a:ext cx="576064" cy="432048"/>
          </a:xfrm>
          <a:prstGeom prst="down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714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125760" y="1772816"/>
            <a:ext cx="8892480" cy="4680520"/>
          </a:xfrm>
        </p:spPr>
        <p:txBody>
          <a:bodyPr>
            <a:normAutofit fontScale="55000" lnSpcReduction="20000"/>
          </a:bodyPr>
          <a:lstStyle/>
          <a:p>
            <a:pPr>
              <a:spcBef>
                <a:spcPts val="0"/>
              </a:spcBef>
            </a:pPr>
            <a:r>
              <a:rPr lang="cs-CZ" sz="3800" b="1" dirty="0"/>
              <a:t>Nenákladná nápravná opatření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buFont typeface="Arial" panose="020B0604020202020204" pitchFamily="34" charset="0"/>
              <a:buChar char="-"/>
            </a:pPr>
            <a:r>
              <a:rPr lang="cs-CZ" dirty="0" smtClean="0"/>
              <a:t>změna zapojení v rozvodně Hradec u Kadaně na profilu s 50Hertz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cs-CZ" dirty="0" smtClean="0"/>
              <a:t>přerušení rekonstrukčních prací na vedeních</a:t>
            </a:r>
          </a:p>
          <a:p>
            <a:pPr>
              <a:spcBef>
                <a:spcPts val="0"/>
              </a:spcBef>
            </a:pPr>
            <a:r>
              <a:rPr lang="cs-CZ" sz="3800" b="1" dirty="0"/>
              <a:t>Nákladná nápravná opatření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buFont typeface="Arial" panose="020B0604020202020204" pitchFamily="34" charset="0"/>
              <a:buChar char="-"/>
            </a:pPr>
            <a:r>
              <a:rPr lang="cs-CZ" dirty="0"/>
              <a:t>ČEPS opakovaně požádala německého a rakouského provozovatele přenosové soustavy o snížení výroby v Německu a zvýšení výroby v Rakousku (</a:t>
            </a:r>
            <a:r>
              <a:rPr lang="cs-CZ" dirty="0" err="1"/>
              <a:t>redispečink</a:t>
            </a:r>
            <a:r>
              <a:rPr lang="cs-CZ" dirty="0"/>
              <a:t>)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buFont typeface="Arial" panose="020B0604020202020204" pitchFamily="34" charset="0"/>
              <a:buChar char="-"/>
            </a:pPr>
            <a:r>
              <a:rPr lang="cs-CZ" dirty="0" err="1"/>
              <a:t>redispečinky</a:t>
            </a:r>
            <a:r>
              <a:rPr lang="cs-CZ" dirty="0"/>
              <a:t> se realizovaly v maximální výši 1 100 MW 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cs-CZ" dirty="0"/>
              <a:t>celkové náklady za </a:t>
            </a:r>
            <a:r>
              <a:rPr lang="cs-CZ" dirty="0" err="1"/>
              <a:t>redispečinky</a:t>
            </a:r>
            <a:r>
              <a:rPr lang="cs-CZ" dirty="0"/>
              <a:t> v daném období činily cca 60 mil </a:t>
            </a:r>
            <a:r>
              <a:rPr lang="cs-CZ" dirty="0" smtClean="0"/>
              <a:t>Kč</a:t>
            </a:r>
            <a:endParaRPr lang="cs-CZ" dirty="0"/>
          </a:p>
          <a:p>
            <a:pPr>
              <a:spcBef>
                <a:spcPts val="0"/>
              </a:spcBef>
            </a:pPr>
            <a:r>
              <a:rPr lang="cs-CZ" sz="3800" b="1" dirty="0"/>
              <a:t>Omezování přeshraničních obchodních kapacit</a:t>
            </a:r>
          </a:p>
          <a:p>
            <a:pPr marL="723900">
              <a:lnSpc>
                <a:spcPct val="120000"/>
              </a:lnSpc>
              <a:spcBef>
                <a:spcPts val="576"/>
              </a:spcBef>
              <a:buFont typeface="Arial" panose="020B0604020202020204" pitchFamily="34" charset="0"/>
              <a:buChar char="-"/>
            </a:pPr>
            <a:r>
              <a:rPr lang="cs-CZ" sz="3300" dirty="0"/>
              <a:t>snižovány obchodovatelné kapacity nabízené do denních a vnitrodenních aukcí na profilech s DE, AT a PL až na nulové hodnoty  </a:t>
            </a:r>
          </a:p>
          <a:p>
            <a:pPr>
              <a:buFont typeface="Arial" panose="020B0604020202020204" pitchFamily="34" charset="0"/>
              <a:buChar char="-"/>
            </a:pPr>
            <a:endParaRPr lang="cs-CZ" sz="3600" dirty="0" smtClean="0"/>
          </a:p>
          <a:p>
            <a:pPr>
              <a:buFont typeface="Arial" panose="020B0604020202020204" pitchFamily="34" charset="0"/>
              <a:buChar char="-"/>
            </a:pPr>
            <a:endParaRPr lang="cs-CZ" sz="3600" dirty="0" smtClean="0"/>
          </a:p>
          <a:p>
            <a:pPr marL="0" indent="0">
              <a:buNone/>
            </a:pPr>
            <a:endParaRPr lang="cs-CZ" dirty="0" smtClean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5759" y="548680"/>
            <a:ext cx="8892481" cy="792088"/>
          </a:xfrm>
        </p:spPr>
        <p:txBody>
          <a:bodyPr>
            <a:noAutofit/>
          </a:bodyPr>
          <a:lstStyle/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Opatření ČEPS a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jejich </a:t>
            </a:r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důsledky </a:t>
            </a:r>
            <a:r>
              <a:rPr lang="cs-CZ" sz="2700" dirty="0">
                <a:solidFill>
                  <a:srgbClr val="BF2A34"/>
                </a:solidFill>
                <a:latin typeface="Arial Black" panose="020B0A04020102020204" pitchFamily="34" charset="0"/>
              </a:rPr>
              <a:t>pro </a:t>
            </a:r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českého konečného zákazníka</a:t>
            </a:r>
            <a:endParaRPr lang="cs-CZ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38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37" hidden="1"/>
          <p:cNvGrpSpPr>
            <a:grpSpLocks/>
          </p:cNvGrpSpPr>
          <p:nvPr/>
        </p:nvGrpSpPr>
        <p:grpSpPr bwMode="auto">
          <a:xfrm>
            <a:off x="4471087" y="5496722"/>
            <a:ext cx="239712" cy="628650"/>
            <a:chOff x="92" y="829"/>
            <a:chExt cx="428" cy="1062"/>
          </a:xfrm>
        </p:grpSpPr>
        <p:sp>
          <p:nvSpPr>
            <p:cNvPr id="5230" name="Rectangle 1038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1" name="Oval 1039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2" name="Oval 1040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3" name="Oval 1041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34" name="Oval 1042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6" name="Group 1061" hidden="1"/>
          <p:cNvGrpSpPr>
            <a:grpSpLocks/>
          </p:cNvGrpSpPr>
          <p:nvPr/>
        </p:nvGrpSpPr>
        <p:grpSpPr bwMode="auto">
          <a:xfrm>
            <a:off x="4202424" y="4683919"/>
            <a:ext cx="239712" cy="628650"/>
            <a:chOff x="92" y="829"/>
            <a:chExt cx="428" cy="1062"/>
          </a:xfrm>
        </p:grpSpPr>
        <p:sp>
          <p:nvSpPr>
            <p:cNvPr id="5254" name="Rectangle 1062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5" name="Oval 1063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6" name="Oval 1064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7" name="Oval 1065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58" name="Oval 1066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7" name="Group 1112" hidden="1"/>
          <p:cNvGrpSpPr>
            <a:grpSpLocks/>
          </p:cNvGrpSpPr>
          <p:nvPr/>
        </p:nvGrpSpPr>
        <p:grpSpPr bwMode="auto">
          <a:xfrm>
            <a:off x="6123259" y="1924562"/>
            <a:ext cx="239713" cy="628650"/>
            <a:chOff x="2424" y="951"/>
            <a:chExt cx="151" cy="396"/>
          </a:xfrm>
        </p:grpSpPr>
        <p:sp>
          <p:nvSpPr>
            <p:cNvPr id="5260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1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2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3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8" name="Group 1117" hidden="1"/>
          <p:cNvGrpSpPr>
            <a:grpSpLocks/>
          </p:cNvGrpSpPr>
          <p:nvPr/>
        </p:nvGrpSpPr>
        <p:grpSpPr bwMode="auto">
          <a:xfrm>
            <a:off x="4572891" y="3375425"/>
            <a:ext cx="239712" cy="628650"/>
            <a:chOff x="2424" y="951"/>
            <a:chExt cx="151" cy="396"/>
          </a:xfrm>
        </p:grpSpPr>
        <p:sp>
          <p:nvSpPr>
            <p:cNvPr id="5265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6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7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68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0" name="Group 1117" hidden="1"/>
          <p:cNvGrpSpPr>
            <a:grpSpLocks/>
          </p:cNvGrpSpPr>
          <p:nvPr/>
        </p:nvGrpSpPr>
        <p:grpSpPr bwMode="auto">
          <a:xfrm>
            <a:off x="6639661" y="3942142"/>
            <a:ext cx="239713" cy="628650"/>
            <a:chOff x="2424" y="951"/>
            <a:chExt cx="151" cy="396"/>
          </a:xfrm>
        </p:grpSpPr>
        <p:sp>
          <p:nvSpPr>
            <p:cNvPr id="5279" name="Rectangle 1118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0" name="Oval 1119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1" name="Oval 1120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5282" name="Oval 1121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64" name="Group 1055" hidden="1"/>
          <p:cNvGrpSpPr>
            <a:grpSpLocks/>
          </p:cNvGrpSpPr>
          <p:nvPr/>
        </p:nvGrpSpPr>
        <p:grpSpPr bwMode="auto">
          <a:xfrm>
            <a:off x="3433793" y="3606259"/>
            <a:ext cx="239712" cy="628650"/>
            <a:chOff x="92" y="829"/>
            <a:chExt cx="428" cy="1062"/>
          </a:xfrm>
        </p:grpSpPr>
        <p:sp>
          <p:nvSpPr>
            <p:cNvPr id="65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6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7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8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69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70" name="Group 1055" hidden="1"/>
          <p:cNvGrpSpPr>
            <a:grpSpLocks/>
          </p:cNvGrpSpPr>
          <p:nvPr/>
        </p:nvGrpSpPr>
        <p:grpSpPr bwMode="auto">
          <a:xfrm>
            <a:off x="2315985" y="3748871"/>
            <a:ext cx="239712" cy="628650"/>
            <a:chOff x="92" y="829"/>
            <a:chExt cx="428" cy="1062"/>
          </a:xfrm>
        </p:grpSpPr>
        <p:sp>
          <p:nvSpPr>
            <p:cNvPr id="71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2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3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4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5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76" name="Group 1112" hidden="1"/>
          <p:cNvGrpSpPr>
            <a:grpSpLocks/>
          </p:cNvGrpSpPr>
          <p:nvPr/>
        </p:nvGrpSpPr>
        <p:grpSpPr bwMode="auto">
          <a:xfrm>
            <a:off x="3835671" y="1691334"/>
            <a:ext cx="239713" cy="628650"/>
            <a:chOff x="2424" y="951"/>
            <a:chExt cx="151" cy="396"/>
          </a:xfrm>
        </p:grpSpPr>
        <p:sp>
          <p:nvSpPr>
            <p:cNvPr id="77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8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79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0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81" name="Group 1055" hidden="1"/>
          <p:cNvGrpSpPr>
            <a:grpSpLocks/>
          </p:cNvGrpSpPr>
          <p:nvPr/>
        </p:nvGrpSpPr>
        <p:grpSpPr bwMode="auto">
          <a:xfrm>
            <a:off x="1772672" y="2867276"/>
            <a:ext cx="239712" cy="628650"/>
            <a:chOff x="92" y="829"/>
            <a:chExt cx="428" cy="1062"/>
          </a:xfrm>
        </p:grpSpPr>
        <p:sp>
          <p:nvSpPr>
            <p:cNvPr id="82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3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4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5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6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87" name="Group 1055" hidden="1"/>
          <p:cNvGrpSpPr>
            <a:grpSpLocks/>
          </p:cNvGrpSpPr>
          <p:nvPr/>
        </p:nvGrpSpPr>
        <p:grpSpPr bwMode="auto">
          <a:xfrm>
            <a:off x="1269696" y="2121413"/>
            <a:ext cx="239712" cy="628650"/>
            <a:chOff x="92" y="829"/>
            <a:chExt cx="428" cy="1062"/>
          </a:xfrm>
        </p:grpSpPr>
        <p:sp>
          <p:nvSpPr>
            <p:cNvPr id="88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89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0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1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2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93" name="Group 1055" hidden="1"/>
          <p:cNvGrpSpPr>
            <a:grpSpLocks/>
          </p:cNvGrpSpPr>
          <p:nvPr/>
        </p:nvGrpSpPr>
        <p:grpSpPr bwMode="auto">
          <a:xfrm>
            <a:off x="1621110" y="4768010"/>
            <a:ext cx="239712" cy="628650"/>
            <a:chOff x="92" y="829"/>
            <a:chExt cx="428" cy="1062"/>
          </a:xfrm>
        </p:grpSpPr>
        <p:sp>
          <p:nvSpPr>
            <p:cNvPr id="94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5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6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7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98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99" name="Group 1055" hidden="1"/>
          <p:cNvGrpSpPr>
            <a:grpSpLocks/>
          </p:cNvGrpSpPr>
          <p:nvPr/>
        </p:nvGrpSpPr>
        <p:grpSpPr bwMode="auto">
          <a:xfrm>
            <a:off x="2725216" y="4644862"/>
            <a:ext cx="239712" cy="628650"/>
            <a:chOff x="92" y="829"/>
            <a:chExt cx="428" cy="1062"/>
          </a:xfrm>
        </p:grpSpPr>
        <p:sp>
          <p:nvSpPr>
            <p:cNvPr id="100" name="Rectangle 1056"/>
            <p:cNvSpPr>
              <a:spLocks noChangeArrowheads="1"/>
            </p:cNvSpPr>
            <p:nvPr/>
          </p:nvSpPr>
          <p:spPr bwMode="auto">
            <a:xfrm>
              <a:off x="92" y="829"/>
              <a:ext cx="428" cy="1062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1" name="Oval 1057"/>
            <p:cNvSpPr>
              <a:spLocks noChangeArrowheads="1"/>
            </p:cNvSpPr>
            <p:nvPr/>
          </p:nvSpPr>
          <p:spPr bwMode="auto">
            <a:xfrm>
              <a:off x="142" y="875"/>
              <a:ext cx="322" cy="28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2" name="Oval 1058"/>
            <p:cNvSpPr>
              <a:spLocks noChangeArrowheads="1"/>
            </p:cNvSpPr>
            <p:nvPr/>
          </p:nvSpPr>
          <p:spPr bwMode="auto">
            <a:xfrm>
              <a:off x="142" y="1209"/>
              <a:ext cx="322" cy="285"/>
            </a:xfrm>
            <a:prstGeom prst="ellips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3" name="Oval 1059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4" name="Oval 1060"/>
            <p:cNvSpPr>
              <a:spLocks noChangeArrowheads="1"/>
            </p:cNvSpPr>
            <p:nvPr/>
          </p:nvSpPr>
          <p:spPr bwMode="auto">
            <a:xfrm>
              <a:off x="142" y="1543"/>
              <a:ext cx="322" cy="287"/>
            </a:xfrm>
            <a:prstGeom prst="ellipse">
              <a:avLst/>
            </a:prstGeom>
            <a:solidFill>
              <a:srgbClr val="33CC33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grpSp>
        <p:nvGrpSpPr>
          <p:cNvPr id="105" name="Group 1112" hidden="1"/>
          <p:cNvGrpSpPr>
            <a:grpSpLocks/>
          </p:cNvGrpSpPr>
          <p:nvPr/>
        </p:nvGrpSpPr>
        <p:grpSpPr bwMode="auto">
          <a:xfrm>
            <a:off x="6152461" y="4987029"/>
            <a:ext cx="239713" cy="628650"/>
            <a:chOff x="2424" y="951"/>
            <a:chExt cx="151" cy="396"/>
          </a:xfrm>
        </p:grpSpPr>
        <p:sp>
          <p:nvSpPr>
            <p:cNvPr id="106" name="Rectangle 1113"/>
            <p:cNvSpPr>
              <a:spLocks noChangeArrowheads="1"/>
            </p:cNvSpPr>
            <p:nvPr/>
          </p:nvSpPr>
          <p:spPr bwMode="auto">
            <a:xfrm>
              <a:off x="2424" y="951"/>
              <a:ext cx="151" cy="396"/>
            </a:xfrm>
            <a:prstGeom prst="rect">
              <a:avLst/>
            </a:prstGeom>
            <a:solidFill>
              <a:srgbClr val="BFC0C4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7" name="Oval 1114"/>
            <p:cNvSpPr>
              <a:spLocks noChangeArrowheads="1"/>
            </p:cNvSpPr>
            <p:nvPr/>
          </p:nvSpPr>
          <p:spPr bwMode="auto">
            <a:xfrm>
              <a:off x="2442" y="968"/>
              <a:ext cx="113" cy="107"/>
            </a:xfrm>
            <a:prstGeom prst="ellips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8" name="Oval 1115"/>
            <p:cNvSpPr>
              <a:spLocks noChangeArrowheads="1"/>
            </p:cNvSpPr>
            <p:nvPr/>
          </p:nvSpPr>
          <p:spPr bwMode="auto">
            <a:xfrm>
              <a:off x="2442" y="1093"/>
              <a:ext cx="113" cy="106"/>
            </a:xfrm>
            <a:prstGeom prst="ellipse">
              <a:avLst/>
            </a:prstGeom>
            <a:solidFill>
              <a:srgbClr val="FFFF00"/>
            </a:solidFill>
            <a:ln w="19050">
              <a:solidFill>
                <a:srgbClr val="FF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  <p:sp>
          <p:nvSpPr>
            <p:cNvPr id="109" name="Oval 1116"/>
            <p:cNvSpPr>
              <a:spLocks noChangeArrowheads="1"/>
            </p:cNvSpPr>
            <p:nvPr/>
          </p:nvSpPr>
          <p:spPr bwMode="auto">
            <a:xfrm>
              <a:off x="2442" y="1217"/>
              <a:ext cx="113" cy="107"/>
            </a:xfrm>
            <a:prstGeom prst="ellips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pl-PL" sz="1800" b="0">
                <a:latin typeface="Verdana" pitchFamily="34" charset="0"/>
              </a:endParaRPr>
            </a:p>
          </p:txBody>
        </p:sp>
      </p:grpSp>
      <p:pic>
        <p:nvPicPr>
          <p:cNvPr id="149" name="Picture 157" descr="tsc_map_v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609" y="1196776"/>
            <a:ext cx="7343775" cy="4984580"/>
          </a:xfrm>
          <a:prstGeom prst="rect">
            <a:avLst/>
          </a:prstGeom>
          <a:noFill/>
        </p:spPr>
      </p:pic>
      <p:sp>
        <p:nvSpPr>
          <p:cNvPr id="159" name="Line 150"/>
          <p:cNvSpPr>
            <a:spLocks noChangeShapeType="1"/>
          </p:cNvSpPr>
          <p:nvPr/>
        </p:nvSpPr>
        <p:spPr bwMode="auto">
          <a:xfrm>
            <a:off x="3708672" y="1485478"/>
            <a:ext cx="3744913" cy="489585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</p:spPr>
        <p:txBody>
          <a:bodyPr lIns="0" tIns="137160" rIns="182880" bIns="137160"/>
          <a:lstStyle/>
          <a:p>
            <a:endParaRPr lang="cs-CZ"/>
          </a:p>
        </p:txBody>
      </p:sp>
      <p:sp>
        <p:nvSpPr>
          <p:cNvPr id="160" name="Oval 152"/>
          <p:cNvSpPr>
            <a:spLocks noChangeArrowheads="1"/>
          </p:cNvSpPr>
          <p:nvPr/>
        </p:nvSpPr>
        <p:spPr bwMode="auto">
          <a:xfrm rot="21341584">
            <a:off x="2198166" y="1448700"/>
            <a:ext cx="2409577" cy="2062225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161" name="Text Box 155"/>
          <p:cNvSpPr txBox="1">
            <a:spLocks noChangeArrowheads="1"/>
          </p:cNvSpPr>
          <p:nvPr/>
        </p:nvSpPr>
        <p:spPr bwMode="auto">
          <a:xfrm>
            <a:off x="1800000" y="1116000"/>
            <a:ext cx="1508478" cy="769441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137160" rIns="182880" bIns="137160">
            <a:spAutoFit/>
          </a:bodyPr>
          <a:lstStyle/>
          <a:p>
            <a:pPr eaLnBrk="1" hangingPunct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Přebytek výroby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Text Box 156"/>
          <p:cNvSpPr txBox="1">
            <a:spLocks noChangeArrowheads="1"/>
          </p:cNvSpPr>
          <p:nvPr/>
        </p:nvSpPr>
        <p:spPr bwMode="auto">
          <a:xfrm>
            <a:off x="5581128" y="5211662"/>
            <a:ext cx="1315740" cy="565146"/>
          </a:xfrm>
          <a:prstGeom prst="rect">
            <a:avLst/>
          </a:prstGeom>
          <a:noFill/>
          <a:ln w="152400" algn="ctr">
            <a:noFill/>
            <a:prstDash val="dash"/>
            <a:miter lim="800000"/>
            <a:headEnd/>
            <a:tailEnd/>
          </a:ln>
        </p:spPr>
        <p:txBody>
          <a:bodyPr wrap="square" lIns="0" tIns="36000" rIns="0" bIns="36000">
            <a:spAutoFit/>
          </a:bodyPr>
          <a:lstStyle/>
          <a:p>
            <a:pPr eaLnBrk="1" hangingPunct="1"/>
            <a:r>
              <a:rPr lang="cs-C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Poptávka po importu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TextovéPole 162"/>
          <p:cNvSpPr txBox="1"/>
          <p:nvPr/>
        </p:nvSpPr>
        <p:spPr>
          <a:xfrm>
            <a:off x="189024" y="522619"/>
            <a:ext cx="877546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Situace z přelomu 2014/2015 – použití </a:t>
            </a:r>
            <a:r>
              <a:rPr lang="cs-CZ" sz="2000" dirty="0" err="1" smtClean="0">
                <a:solidFill>
                  <a:srgbClr val="BF2A34"/>
                </a:solidFill>
                <a:latin typeface="Arial Black" panose="020B0A04020102020204" pitchFamily="34" charset="0"/>
              </a:rPr>
              <a:t>redispečinku</a:t>
            </a:r>
            <a:r>
              <a:rPr lang="cs-CZ" sz="20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 na korekci obchodů mezi SRN a Rakouskem</a:t>
            </a:r>
            <a:endParaRPr lang="cs-CZ" sz="20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164" name="Šipka doprava 163"/>
          <p:cNvSpPr/>
          <p:nvPr/>
        </p:nvSpPr>
        <p:spPr>
          <a:xfrm>
            <a:off x="7776000" y="4581128"/>
            <a:ext cx="1296000" cy="360000"/>
          </a:xfrm>
          <a:prstGeom prst="rightArrow">
            <a:avLst/>
          </a:prstGeom>
          <a:solidFill>
            <a:schemeClr val="accent4"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smtClean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Redispečink</a:t>
            </a:r>
            <a:endParaRPr lang="cs-CZ" sz="1200" dirty="0">
              <a:solidFill>
                <a:schemeClr val="accent4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5" name="Šipka doprava 164"/>
          <p:cNvSpPr/>
          <p:nvPr/>
        </p:nvSpPr>
        <p:spPr>
          <a:xfrm>
            <a:off x="7776000" y="4941128"/>
            <a:ext cx="1296000" cy="360000"/>
          </a:xfrm>
          <a:prstGeom prst="rightArrow">
            <a:avLst/>
          </a:prstGeom>
          <a:solidFill>
            <a:srgbClr val="FFC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Reálné přetoky</a:t>
            </a:r>
            <a:endParaRPr lang="cs-CZ" sz="1200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Šipka doprava 165"/>
          <p:cNvSpPr/>
          <p:nvPr/>
        </p:nvSpPr>
        <p:spPr>
          <a:xfrm>
            <a:off x="7776000" y="4222840"/>
            <a:ext cx="1296000" cy="360000"/>
          </a:xfrm>
          <a:prstGeom prst="rightArrow">
            <a:avLst/>
          </a:prstGeom>
          <a:solidFill>
            <a:srgbClr val="00B05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 anchorCtr="1"/>
          <a:lstStyle/>
          <a:p>
            <a:pPr algn="ctr"/>
            <a:r>
              <a:rPr lang="cs-CZ" sz="1200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Obchody</a:t>
            </a:r>
            <a:endParaRPr lang="cs-CZ" sz="1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7" name="Obrázek 16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063" y="4797152"/>
            <a:ext cx="1120001" cy="1008000"/>
          </a:xfrm>
          <a:prstGeom prst="rect">
            <a:avLst/>
          </a:prstGeom>
        </p:spPr>
      </p:pic>
      <p:sp>
        <p:nvSpPr>
          <p:cNvPr id="168" name="Ovál 167"/>
          <p:cNvSpPr/>
          <p:nvPr/>
        </p:nvSpPr>
        <p:spPr>
          <a:xfrm>
            <a:off x="4854613" y="5615560"/>
            <a:ext cx="28800" cy="28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9" name="Ovál 168"/>
          <p:cNvSpPr/>
          <p:nvPr/>
        </p:nvSpPr>
        <p:spPr>
          <a:xfrm>
            <a:off x="4854476" y="5615560"/>
            <a:ext cx="28800" cy="28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0" name="Ovál 169"/>
          <p:cNvSpPr/>
          <p:nvPr/>
        </p:nvSpPr>
        <p:spPr>
          <a:xfrm>
            <a:off x="4854476" y="5615560"/>
            <a:ext cx="28800" cy="28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1" name="Ovál 170"/>
          <p:cNvSpPr/>
          <p:nvPr/>
        </p:nvSpPr>
        <p:spPr>
          <a:xfrm>
            <a:off x="4854476" y="5615560"/>
            <a:ext cx="28800" cy="288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2" name="Obrázek 17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918" y="1995753"/>
            <a:ext cx="1254780" cy="828000"/>
          </a:xfrm>
          <a:prstGeom prst="rect">
            <a:avLst/>
          </a:prstGeom>
        </p:spPr>
      </p:pic>
      <p:grpSp>
        <p:nvGrpSpPr>
          <p:cNvPr id="173" name="Skupina 172"/>
          <p:cNvGrpSpPr/>
          <p:nvPr/>
        </p:nvGrpSpPr>
        <p:grpSpPr>
          <a:xfrm>
            <a:off x="1137600" y="583240"/>
            <a:ext cx="3600000" cy="3600000"/>
            <a:chOff x="1137600" y="439200"/>
            <a:chExt cx="3600000" cy="3600000"/>
          </a:xfrm>
        </p:grpSpPr>
        <p:grpSp>
          <p:nvGrpSpPr>
            <p:cNvPr id="174" name="Skupina 173"/>
            <p:cNvGrpSpPr/>
            <p:nvPr/>
          </p:nvGrpSpPr>
          <p:grpSpPr>
            <a:xfrm>
              <a:off x="2746800" y="1924562"/>
              <a:ext cx="353872" cy="602751"/>
              <a:chOff x="2746800" y="1924562"/>
              <a:chExt cx="353872" cy="602751"/>
            </a:xfrm>
          </p:grpSpPr>
          <p:sp>
            <p:nvSpPr>
              <p:cNvPr id="176" name="TextovéPole 175"/>
              <p:cNvSpPr txBox="1"/>
              <p:nvPr/>
            </p:nvSpPr>
            <p:spPr>
              <a:xfrm>
                <a:off x="2877051" y="1924562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77" name="TextovéPole 176"/>
              <p:cNvSpPr txBox="1"/>
              <p:nvPr/>
            </p:nvSpPr>
            <p:spPr>
              <a:xfrm>
                <a:off x="2746800" y="2052000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72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78" name="TextovéPole 177"/>
              <p:cNvSpPr txBox="1"/>
              <p:nvPr/>
            </p:nvSpPr>
            <p:spPr>
              <a:xfrm>
                <a:off x="2919600" y="2096426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144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</p:grpSp>
        <p:sp>
          <p:nvSpPr>
            <p:cNvPr id="175" name="Násobení 174"/>
            <p:cNvSpPr/>
            <p:nvPr/>
          </p:nvSpPr>
          <p:spPr>
            <a:xfrm>
              <a:off x="1137600" y="439200"/>
              <a:ext cx="3600000" cy="3600000"/>
            </a:xfrm>
            <a:prstGeom prst="mathMultiply">
              <a:avLst>
                <a:gd name="adj1" fmla="val 77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79" name="Skupina 178"/>
          <p:cNvGrpSpPr/>
          <p:nvPr/>
        </p:nvGrpSpPr>
        <p:grpSpPr>
          <a:xfrm>
            <a:off x="1494728" y="582564"/>
            <a:ext cx="3600000" cy="3600000"/>
            <a:chOff x="1137600" y="439200"/>
            <a:chExt cx="3600000" cy="3600000"/>
          </a:xfrm>
        </p:grpSpPr>
        <p:grpSp>
          <p:nvGrpSpPr>
            <p:cNvPr id="180" name="Skupina 179"/>
            <p:cNvGrpSpPr/>
            <p:nvPr/>
          </p:nvGrpSpPr>
          <p:grpSpPr>
            <a:xfrm>
              <a:off x="2746800" y="1924562"/>
              <a:ext cx="353872" cy="602751"/>
              <a:chOff x="2746800" y="1924562"/>
              <a:chExt cx="353872" cy="602751"/>
            </a:xfrm>
          </p:grpSpPr>
          <p:sp>
            <p:nvSpPr>
              <p:cNvPr id="182" name="TextovéPole 181"/>
              <p:cNvSpPr txBox="1"/>
              <p:nvPr/>
            </p:nvSpPr>
            <p:spPr>
              <a:xfrm>
                <a:off x="2877051" y="1924562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83" name="TextovéPole 182"/>
              <p:cNvSpPr txBox="1"/>
              <p:nvPr/>
            </p:nvSpPr>
            <p:spPr>
              <a:xfrm>
                <a:off x="2746800" y="2052000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72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84" name="TextovéPole 183"/>
              <p:cNvSpPr txBox="1"/>
              <p:nvPr/>
            </p:nvSpPr>
            <p:spPr>
              <a:xfrm>
                <a:off x="2919600" y="2096426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144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</p:grpSp>
        <p:sp>
          <p:nvSpPr>
            <p:cNvPr id="181" name="Násobení 180"/>
            <p:cNvSpPr/>
            <p:nvPr/>
          </p:nvSpPr>
          <p:spPr>
            <a:xfrm>
              <a:off x="1137600" y="439200"/>
              <a:ext cx="3600000" cy="3600000"/>
            </a:xfrm>
            <a:prstGeom prst="mathMultiply">
              <a:avLst>
                <a:gd name="adj1" fmla="val 77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85" name="Skupina 184"/>
          <p:cNvGrpSpPr/>
          <p:nvPr/>
        </p:nvGrpSpPr>
        <p:grpSpPr>
          <a:xfrm>
            <a:off x="1855800" y="583240"/>
            <a:ext cx="3600000" cy="3600000"/>
            <a:chOff x="1137600" y="439200"/>
            <a:chExt cx="3600000" cy="3600000"/>
          </a:xfrm>
        </p:grpSpPr>
        <p:grpSp>
          <p:nvGrpSpPr>
            <p:cNvPr id="186" name="Skupina 185"/>
            <p:cNvGrpSpPr/>
            <p:nvPr/>
          </p:nvGrpSpPr>
          <p:grpSpPr>
            <a:xfrm>
              <a:off x="2746800" y="1924562"/>
              <a:ext cx="353872" cy="602751"/>
              <a:chOff x="2746800" y="1924562"/>
              <a:chExt cx="353872" cy="602751"/>
            </a:xfrm>
          </p:grpSpPr>
          <p:sp>
            <p:nvSpPr>
              <p:cNvPr id="188" name="TextovéPole 187"/>
              <p:cNvSpPr txBox="1"/>
              <p:nvPr/>
            </p:nvSpPr>
            <p:spPr>
              <a:xfrm>
                <a:off x="2877051" y="1924562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/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89" name="TextovéPole 188"/>
              <p:cNvSpPr txBox="1"/>
              <p:nvPr/>
            </p:nvSpPr>
            <p:spPr>
              <a:xfrm>
                <a:off x="2746800" y="2052000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72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  <p:sp>
            <p:nvSpPr>
              <p:cNvPr id="190" name="TextovéPole 189"/>
              <p:cNvSpPr txBox="1"/>
              <p:nvPr/>
            </p:nvSpPr>
            <p:spPr>
              <a:xfrm>
                <a:off x="2919600" y="2096426"/>
                <a:ext cx="181072" cy="430887"/>
              </a:xfrm>
              <a:prstGeom prst="rect">
                <a:avLst/>
              </a:prstGeom>
              <a:noFill/>
              <a:effectLst>
                <a:softEdge rad="0"/>
              </a:effectLst>
              <a:scene3d>
                <a:camera prst="orthographicFront">
                  <a:rot lat="0" lon="0" rev="14400000"/>
                </a:camera>
                <a:lightRig rig="threePt" dir="t"/>
              </a:scene3d>
              <a:sp3d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cs-CZ" sz="2800" dirty="0" smtClean="0"/>
                  <a:t>!</a:t>
                </a:r>
                <a:endParaRPr lang="cs-CZ" sz="2800" dirty="0"/>
              </a:p>
            </p:txBody>
          </p:sp>
        </p:grpSp>
        <p:sp>
          <p:nvSpPr>
            <p:cNvPr id="187" name="Násobení 186"/>
            <p:cNvSpPr/>
            <p:nvPr/>
          </p:nvSpPr>
          <p:spPr>
            <a:xfrm>
              <a:off x="1137600" y="439200"/>
              <a:ext cx="3600000" cy="3600000"/>
            </a:xfrm>
            <a:prstGeom prst="mathMultiply">
              <a:avLst>
                <a:gd name="adj1" fmla="val 778"/>
              </a:avLst>
            </a:prstGeom>
            <a:noFill/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grpSp>
        <p:nvGrpSpPr>
          <p:cNvPr id="191" name="Skupina 190"/>
          <p:cNvGrpSpPr/>
          <p:nvPr/>
        </p:nvGrpSpPr>
        <p:grpSpPr>
          <a:xfrm>
            <a:off x="2908800" y="2357483"/>
            <a:ext cx="772200" cy="378557"/>
            <a:chOff x="2908800" y="2213443"/>
            <a:chExt cx="772200" cy="378557"/>
          </a:xfrm>
        </p:grpSpPr>
        <p:sp>
          <p:nvSpPr>
            <p:cNvPr id="192" name="Lichoběžník 191"/>
            <p:cNvSpPr/>
            <p:nvPr/>
          </p:nvSpPr>
          <p:spPr>
            <a:xfrm>
              <a:off x="2916000" y="2232000"/>
              <a:ext cx="36000" cy="36000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3" name="Lichoběžník 192"/>
            <p:cNvSpPr/>
            <p:nvPr/>
          </p:nvSpPr>
          <p:spPr>
            <a:xfrm>
              <a:off x="3276000" y="2232000"/>
              <a:ext cx="36000" cy="36000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4" name="Lichoběžník 193"/>
            <p:cNvSpPr/>
            <p:nvPr/>
          </p:nvSpPr>
          <p:spPr>
            <a:xfrm>
              <a:off x="3636000" y="2232000"/>
              <a:ext cx="36000" cy="360000"/>
            </a:xfrm>
            <a:prstGeom prst="trapezoid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5" name="Ovál 194"/>
            <p:cNvSpPr/>
            <p:nvPr/>
          </p:nvSpPr>
          <p:spPr>
            <a:xfrm>
              <a:off x="2908800" y="2214119"/>
              <a:ext cx="54000" cy="5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6" name="Ovál 195"/>
            <p:cNvSpPr/>
            <p:nvPr/>
          </p:nvSpPr>
          <p:spPr>
            <a:xfrm>
              <a:off x="3265928" y="2213443"/>
              <a:ext cx="54000" cy="5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p:sp>
          <p:nvSpPr>
            <p:cNvPr id="197" name="Ovál 196"/>
            <p:cNvSpPr/>
            <p:nvPr/>
          </p:nvSpPr>
          <p:spPr>
            <a:xfrm>
              <a:off x="3627000" y="2214119"/>
              <a:ext cx="54000" cy="5400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</p:grpSp>
      <p:sp>
        <p:nvSpPr>
          <p:cNvPr id="198" name="Oval 153"/>
          <p:cNvSpPr>
            <a:spLocks noChangeArrowheads="1"/>
          </p:cNvSpPr>
          <p:nvPr/>
        </p:nvSpPr>
        <p:spPr bwMode="auto">
          <a:xfrm>
            <a:off x="2655469" y="4581128"/>
            <a:ext cx="2886029" cy="1433808"/>
          </a:xfrm>
          <a:prstGeom prst="ellips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lIns="0" tIns="137160" rIns="182880" bIns="137160" anchor="ctr"/>
          <a:lstStyle/>
          <a:p>
            <a:pPr eaLnBrk="1" hangingPunct="1"/>
            <a:endParaRPr lang="cs-CZ" sz="1800" b="0">
              <a:latin typeface="Verdana" pitchFamily="34" charset="0"/>
            </a:endParaRPr>
          </a:p>
        </p:txBody>
      </p:sp>
      <p:sp>
        <p:nvSpPr>
          <p:cNvPr id="199" name="TextovéPole 198"/>
          <p:cNvSpPr txBox="1"/>
          <p:nvPr/>
        </p:nvSpPr>
        <p:spPr>
          <a:xfrm>
            <a:off x="2555776" y="4365104"/>
            <a:ext cx="1429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7300 MW</a:t>
            </a:r>
            <a:endParaRPr lang="cs-CZ" b="1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hnutá šipka 199"/>
          <p:cNvSpPr/>
          <p:nvPr/>
        </p:nvSpPr>
        <p:spPr>
          <a:xfrm rot="12353154">
            <a:off x="2101645" y="3204464"/>
            <a:ext cx="2201107" cy="1981872"/>
          </a:xfrm>
          <a:prstGeom prst="bentArrow">
            <a:avLst>
              <a:gd name="adj1" fmla="val 39487"/>
              <a:gd name="adj2" fmla="val 26039"/>
              <a:gd name="adj3" fmla="val 26505"/>
              <a:gd name="adj4" fmla="val 84784"/>
            </a:avLst>
          </a:prstGeom>
          <a:solidFill>
            <a:srgbClr val="00B050">
              <a:alpha val="41000"/>
            </a:srgbClr>
          </a:solidFill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01" name="Šipka doprava 200"/>
          <p:cNvSpPr/>
          <p:nvPr/>
        </p:nvSpPr>
        <p:spPr>
          <a:xfrm rot="15115404">
            <a:off x="3756385" y="3539442"/>
            <a:ext cx="2045414" cy="511569"/>
          </a:xfrm>
          <a:prstGeom prst="rightArrow">
            <a:avLst/>
          </a:prstGeom>
          <a:solidFill>
            <a:schemeClr val="accent4">
              <a:alpha val="4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02" name="TextovéPole 201"/>
          <p:cNvSpPr txBox="1"/>
          <p:nvPr/>
        </p:nvSpPr>
        <p:spPr>
          <a:xfrm>
            <a:off x="4443558" y="3717032"/>
            <a:ext cx="1159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1140 MW</a:t>
            </a:r>
            <a:endParaRPr lang="cs-CZ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03" name="Skupina 202"/>
          <p:cNvGrpSpPr>
            <a:grpSpLocks noChangeAspect="1"/>
          </p:cNvGrpSpPr>
          <p:nvPr/>
        </p:nvGrpSpPr>
        <p:grpSpPr>
          <a:xfrm>
            <a:off x="4086587" y="3140968"/>
            <a:ext cx="473294" cy="635873"/>
            <a:chOff x="3988579" y="3141589"/>
            <a:chExt cx="599105" cy="804904"/>
          </a:xfrm>
        </p:grpSpPr>
        <p:grpSp>
          <p:nvGrpSpPr>
            <p:cNvPr id="204" name="Skupina 203"/>
            <p:cNvGrpSpPr/>
            <p:nvPr/>
          </p:nvGrpSpPr>
          <p:grpSpPr>
            <a:xfrm>
              <a:off x="3988579" y="3141589"/>
              <a:ext cx="599105" cy="556563"/>
              <a:chOff x="7236296" y="1385709"/>
              <a:chExt cx="599105" cy="556563"/>
            </a:xfrm>
          </p:grpSpPr>
          <p:sp>
            <p:nvSpPr>
              <p:cNvPr id="206" name="Vývojový diagram: vyjmutí 205"/>
              <p:cNvSpPr>
                <a:spLocks noChangeAspect="1"/>
              </p:cNvSpPr>
              <p:nvPr/>
            </p:nvSpPr>
            <p:spPr>
              <a:xfrm>
                <a:off x="7236296" y="1385709"/>
                <a:ext cx="599105" cy="531050"/>
              </a:xfrm>
              <a:prstGeom prst="flowChartExtra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07" name="TextovéPole 206"/>
              <p:cNvSpPr txBox="1"/>
              <p:nvPr/>
            </p:nvSpPr>
            <p:spPr>
              <a:xfrm>
                <a:off x="7418950" y="1474763"/>
                <a:ext cx="233794" cy="467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2400" dirty="0" smtClean="0">
                    <a:latin typeface="Arial Rounded MT Bold" panose="020F0704030504030204" pitchFamily="34" charset="0"/>
                  </a:rPr>
                  <a:t>!</a:t>
                </a:r>
                <a:endParaRPr lang="cs-CZ" sz="2400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205" name="TextovéPole 204"/>
            <p:cNvSpPr txBox="1"/>
            <p:nvPr/>
          </p:nvSpPr>
          <p:spPr>
            <a:xfrm>
              <a:off x="4126085" y="3712738"/>
              <a:ext cx="324089" cy="233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200" b="1" dirty="0" smtClean="0"/>
                <a:t>N-1</a:t>
              </a:r>
              <a:endParaRPr lang="cs-CZ" sz="1200" b="1" dirty="0"/>
            </a:p>
          </p:txBody>
        </p:sp>
      </p:grpSp>
      <p:grpSp>
        <p:nvGrpSpPr>
          <p:cNvPr id="208" name="Skupina 207"/>
          <p:cNvGrpSpPr>
            <a:grpSpLocks noChangeAspect="1"/>
          </p:cNvGrpSpPr>
          <p:nvPr/>
        </p:nvGrpSpPr>
        <p:grpSpPr>
          <a:xfrm>
            <a:off x="4496442" y="4077072"/>
            <a:ext cx="473294" cy="635873"/>
            <a:chOff x="3988579" y="3141589"/>
            <a:chExt cx="599105" cy="804904"/>
          </a:xfrm>
        </p:grpSpPr>
        <p:grpSp>
          <p:nvGrpSpPr>
            <p:cNvPr id="209" name="Skupina 208"/>
            <p:cNvGrpSpPr/>
            <p:nvPr/>
          </p:nvGrpSpPr>
          <p:grpSpPr>
            <a:xfrm>
              <a:off x="3988579" y="3141589"/>
              <a:ext cx="599105" cy="556563"/>
              <a:chOff x="7236296" y="1385709"/>
              <a:chExt cx="599105" cy="556563"/>
            </a:xfrm>
          </p:grpSpPr>
          <p:sp>
            <p:nvSpPr>
              <p:cNvPr id="211" name="Vývojový diagram: vyjmutí 210"/>
              <p:cNvSpPr>
                <a:spLocks noChangeAspect="1"/>
              </p:cNvSpPr>
              <p:nvPr/>
            </p:nvSpPr>
            <p:spPr>
              <a:xfrm>
                <a:off x="7236296" y="1385709"/>
                <a:ext cx="599105" cy="531050"/>
              </a:xfrm>
              <a:prstGeom prst="flowChartExtract">
                <a:avLst/>
              </a:prstGeom>
              <a:solidFill>
                <a:schemeClr val="bg1"/>
              </a:solidFill>
              <a:ln w="57150">
                <a:solidFill>
                  <a:srgbClr val="FF0000"/>
                </a:solidFill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cs-CZ"/>
              </a:p>
            </p:txBody>
          </p:sp>
          <p:sp>
            <p:nvSpPr>
              <p:cNvPr id="212" name="TextovéPole 211"/>
              <p:cNvSpPr txBox="1"/>
              <p:nvPr/>
            </p:nvSpPr>
            <p:spPr>
              <a:xfrm>
                <a:off x="7418950" y="1474763"/>
                <a:ext cx="233794" cy="46750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cs-CZ" sz="2400" dirty="0" smtClean="0">
                    <a:latin typeface="Arial Rounded MT Bold" panose="020F0704030504030204" pitchFamily="34" charset="0"/>
                  </a:rPr>
                  <a:t>!</a:t>
                </a:r>
                <a:endParaRPr lang="cs-CZ" sz="2400" dirty="0">
                  <a:latin typeface="Arial Rounded MT Bold" panose="020F0704030504030204" pitchFamily="34" charset="0"/>
                </a:endParaRPr>
              </a:p>
            </p:txBody>
          </p:sp>
        </p:grpSp>
        <p:sp>
          <p:nvSpPr>
            <p:cNvPr id="210" name="TextovéPole 209"/>
            <p:cNvSpPr txBox="1"/>
            <p:nvPr/>
          </p:nvSpPr>
          <p:spPr>
            <a:xfrm>
              <a:off x="4126085" y="3712738"/>
              <a:ext cx="324089" cy="23375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cs-CZ" sz="1200" b="1" dirty="0" smtClean="0"/>
                <a:t>N-1</a:t>
              </a:r>
              <a:endParaRPr lang="cs-CZ" sz="1200" b="1" dirty="0"/>
            </a:p>
          </p:txBody>
        </p:sp>
      </p:grpSp>
      <p:sp>
        <p:nvSpPr>
          <p:cNvPr id="213" name="Šipka doprava 212"/>
          <p:cNvSpPr/>
          <p:nvPr/>
        </p:nvSpPr>
        <p:spPr>
          <a:xfrm rot="12345850">
            <a:off x="4249389" y="2480951"/>
            <a:ext cx="1056006" cy="511569"/>
          </a:xfrm>
          <a:prstGeom prst="rightArrow">
            <a:avLst/>
          </a:prstGeom>
          <a:solidFill>
            <a:schemeClr val="accent4">
              <a:alpha val="4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14" name="TextovéPole 213"/>
          <p:cNvSpPr txBox="1"/>
          <p:nvPr/>
        </p:nvSpPr>
        <p:spPr>
          <a:xfrm>
            <a:off x="4329966" y="2555612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cs-CZ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MW</a:t>
            </a:r>
            <a:endParaRPr lang="cs-CZ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Šipka doprava 214"/>
          <p:cNvSpPr/>
          <p:nvPr/>
        </p:nvSpPr>
        <p:spPr>
          <a:xfrm rot="18690468">
            <a:off x="2132101" y="3378851"/>
            <a:ext cx="1440231" cy="433794"/>
          </a:xfrm>
          <a:prstGeom prst="rightArrow">
            <a:avLst>
              <a:gd name="adj1" fmla="val 50022"/>
              <a:gd name="adj2" fmla="val 50000"/>
            </a:avLst>
          </a:prstGeom>
          <a:solidFill>
            <a:schemeClr val="accent4">
              <a:alpha val="45000"/>
            </a:scheme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horz" wrap="none" lIns="0" tIns="137160" rIns="182880" bIns="137160" anchor="ctr" anchorCtr="1"/>
          <a:lstStyle/>
          <a:p>
            <a:r>
              <a:rPr lang="cs-CZ" dirty="0" smtClean="0">
                <a:solidFill>
                  <a:srgbClr val="7030A0"/>
                </a:solidFill>
                <a:latin typeface="Verdana" pitchFamily="34" charset="0"/>
              </a:rPr>
              <a:t> </a:t>
            </a:r>
            <a:endParaRPr lang="cs-CZ" dirty="0">
              <a:solidFill>
                <a:srgbClr val="7030A0"/>
              </a:solidFill>
              <a:latin typeface="Verdana" pitchFamily="34" charset="0"/>
            </a:endParaRPr>
          </a:p>
        </p:txBody>
      </p:sp>
      <p:sp>
        <p:nvSpPr>
          <p:cNvPr id="216" name="TextovéPole 215"/>
          <p:cNvSpPr txBox="1"/>
          <p:nvPr/>
        </p:nvSpPr>
        <p:spPr>
          <a:xfrm>
            <a:off x="2300377" y="3495926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cs-CZ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 MW</a:t>
            </a:r>
            <a:endParaRPr lang="cs-CZ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AutoShape 33"/>
          <p:cNvSpPr>
            <a:spLocks noChangeArrowheads="1"/>
          </p:cNvSpPr>
          <p:nvPr/>
        </p:nvSpPr>
        <p:spPr bwMode="auto">
          <a:xfrm rot="7072756">
            <a:off x="1715470" y="4386457"/>
            <a:ext cx="1059865" cy="741158"/>
          </a:xfrm>
          <a:prstGeom prst="rightArrow">
            <a:avLst>
              <a:gd name="adj1" fmla="val 64901"/>
              <a:gd name="adj2" fmla="val 69485"/>
            </a:avLst>
          </a:prstGeom>
          <a:solidFill>
            <a:srgbClr val="FFC000">
              <a:alpha val="5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 dirty="0">
              <a:latin typeface="Verdana" pitchFamily="34" charset="0"/>
            </a:endParaRPr>
          </a:p>
        </p:txBody>
      </p:sp>
      <p:sp>
        <p:nvSpPr>
          <p:cNvPr id="218" name="TextovéPole 217"/>
          <p:cNvSpPr txBox="1"/>
          <p:nvPr/>
        </p:nvSpPr>
        <p:spPr>
          <a:xfrm>
            <a:off x="1707351" y="457646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2700 MW</a:t>
            </a:r>
            <a:endParaRPr lang="cs-CZ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9" name="Skupina 218"/>
          <p:cNvGrpSpPr/>
          <p:nvPr/>
        </p:nvGrpSpPr>
        <p:grpSpPr>
          <a:xfrm>
            <a:off x="3866063" y="2510219"/>
            <a:ext cx="3236526" cy="1237210"/>
            <a:chOff x="3406804" y="2443263"/>
            <a:chExt cx="3236526" cy="1237210"/>
          </a:xfrm>
        </p:grpSpPr>
        <p:sp>
          <p:nvSpPr>
            <p:cNvPr id="220" name="Ohnutá šipka 219"/>
            <p:cNvSpPr/>
            <p:nvPr/>
          </p:nvSpPr>
          <p:spPr>
            <a:xfrm rot="7024027">
              <a:off x="4415141" y="1452284"/>
              <a:ext cx="1224000" cy="3232378"/>
            </a:xfrm>
            <a:prstGeom prst="bentArrow">
              <a:avLst>
                <a:gd name="adj1" fmla="val 13549"/>
                <a:gd name="adj2" fmla="val 17042"/>
                <a:gd name="adj3" fmla="val 25000"/>
                <a:gd name="adj4" fmla="val 75000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21" name="Ohnutá šipka 220"/>
            <p:cNvSpPr/>
            <p:nvPr/>
          </p:nvSpPr>
          <p:spPr>
            <a:xfrm rot="7024027">
              <a:off x="4106695" y="1743372"/>
              <a:ext cx="1089677" cy="2489459"/>
            </a:xfrm>
            <a:prstGeom prst="bentArrow">
              <a:avLst>
                <a:gd name="adj1" fmla="val 21098"/>
                <a:gd name="adj2" fmla="val 20567"/>
                <a:gd name="adj3" fmla="val 25000"/>
                <a:gd name="adj4" fmla="val 72105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</p:grpSp>
      <p:sp>
        <p:nvSpPr>
          <p:cNvPr id="222" name="TextovéPole 221"/>
          <p:cNvSpPr txBox="1"/>
          <p:nvPr/>
        </p:nvSpPr>
        <p:spPr>
          <a:xfrm>
            <a:off x="4670978" y="2302021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1700 MW</a:t>
            </a:r>
            <a:endParaRPr lang="cs-CZ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AutoShape 33"/>
          <p:cNvSpPr>
            <a:spLocks noChangeArrowheads="1"/>
          </p:cNvSpPr>
          <p:nvPr/>
        </p:nvSpPr>
        <p:spPr bwMode="auto">
          <a:xfrm rot="2646834">
            <a:off x="2958572" y="4371441"/>
            <a:ext cx="1199432" cy="847909"/>
          </a:xfrm>
          <a:prstGeom prst="rightArrow">
            <a:avLst>
              <a:gd name="adj1" fmla="val 64901"/>
              <a:gd name="adj2" fmla="val 69485"/>
            </a:avLst>
          </a:prstGeom>
          <a:solidFill>
            <a:srgbClr val="FFC000">
              <a:alpha val="50000"/>
            </a:srgbClr>
          </a:solidFill>
          <a:ln w="152400" algn="ctr">
            <a:noFill/>
            <a:prstDash val="dash"/>
            <a:miter lim="800000"/>
            <a:headEnd/>
            <a:tailEnd/>
          </a:ln>
        </p:spPr>
        <p:txBody>
          <a:bodyPr rot="10800000" vert="eaVert" wrap="none" lIns="0" tIns="137160" rIns="182880" bIns="137160" anchor="ctr"/>
          <a:lstStyle/>
          <a:p>
            <a:pPr eaLnBrk="1" hangingPunct="1"/>
            <a:endParaRPr lang="cs-CZ" sz="1800" b="0" dirty="0">
              <a:latin typeface="Verdana" pitchFamily="34" charset="0"/>
            </a:endParaRPr>
          </a:p>
        </p:txBody>
      </p:sp>
      <p:sp>
        <p:nvSpPr>
          <p:cNvPr id="224" name="TextovéPole 223"/>
          <p:cNvSpPr txBox="1"/>
          <p:nvPr/>
        </p:nvSpPr>
        <p:spPr>
          <a:xfrm>
            <a:off x="2960574" y="4715852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2900 MW</a:t>
            </a:r>
            <a:endParaRPr lang="cs-CZ" sz="16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5" name="Skupina 224"/>
          <p:cNvGrpSpPr/>
          <p:nvPr/>
        </p:nvGrpSpPr>
        <p:grpSpPr>
          <a:xfrm>
            <a:off x="3607936" y="2796250"/>
            <a:ext cx="1229974" cy="2010543"/>
            <a:chOff x="3102839" y="2652210"/>
            <a:chExt cx="1229974" cy="2010543"/>
          </a:xfrm>
        </p:grpSpPr>
        <p:sp>
          <p:nvSpPr>
            <p:cNvPr id="226" name="Obdélník 225"/>
            <p:cNvSpPr/>
            <p:nvPr/>
          </p:nvSpPr>
          <p:spPr>
            <a:xfrm rot="4333460">
              <a:off x="3318380" y="2772308"/>
              <a:ext cx="687550" cy="447353"/>
            </a:xfrm>
            <a:prstGeom prst="rect">
              <a:avLst/>
            </a:prstGeom>
            <a:solidFill>
              <a:srgbClr val="FFC000">
                <a:alpha val="5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  <p:sp>
          <p:nvSpPr>
            <p:cNvPr id="227" name="Ohnutá šipka 226"/>
            <p:cNvSpPr/>
            <p:nvPr/>
          </p:nvSpPr>
          <p:spPr>
            <a:xfrm rot="9705864">
              <a:off x="3102839" y="3434520"/>
              <a:ext cx="761286" cy="698850"/>
            </a:xfrm>
            <a:prstGeom prst="bentArrow">
              <a:avLst>
                <a:gd name="adj1" fmla="val 27313"/>
                <a:gd name="adj2" fmla="val 18211"/>
                <a:gd name="adj3" fmla="val 25000"/>
                <a:gd name="adj4" fmla="val 68676"/>
              </a:avLst>
            </a:prstGeom>
            <a:solidFill>
              <a:srgbClr val="FFC000">
                <a:alpha val="5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28" name="Šipka doprava 227"/>
            <p:cNvSpPr/>
            <p:nvPr/>
          </p:nvSpPr>
          <p:spPr>
            <a:xfrm rot="4310249">
              <a:off x="3374688" y="3704627"/>
              <a:ext cx="1404682" cy="511569"/>
            </a:xfrm>
            <a:prstGeom prst="rightArrow">
              <a:avLst/>
            </a:prstGeom>
            <a:solidFill>
              <a:srgbClr val="FFC000">
                <a:alpha val="50000"/>
              </a:srgbClr>
            </a:solidFill>
            <a:ln w="152400" algn="ctr">
              <a:noFill/>
              <a:prstDash val="dash"/>
              <a:miter lim="800000"/>
              <a:headEnd/>
              <a:tailEnd/>
            </a:ln>
          </p:spPr>
          <p:txBody>
            <a:bodyPr rot="10800000" vert="eaVert" wrap="none" lIns="0" tIns="137160" rIns="182880" bIns="137160" anchor="ctr"/>
            <a:lstStyle/>
            <a:p>
              <a:endParaRPr lang="cs-CZ">
                <a:solidFill>
                  <a:schemeClr val="tx1"/>
                </a:solidFill>
                <a:latin typeface="Verdana" pitchFamily="34" charset="0"/>
              </a:endParaRPr>
            </a:p>
          </p:txBody>
        </p:sp>
      </p:grpSp>
      <p:sp>
        <p:nvSpPr>
          <p:cNvPr id="229" name="TextovéPole 228"/>
          <p:cNvSpPr txBox="1"/>
          <p:nvPr/>
        </p:nvSpPr>
        <p:spPr>
          <a:xfrm>
            <a:off x="3635896" y="2823753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1600 MW</a:t>
            </a:r>
            <a:endParaRPr lang="cs-CZ" sz="14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6741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4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0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-2.96296E-6 C -0.00747 0.00047 -0.01476 -0.00046 -0.02205 -0.00069 C -0.02396 -0.00185 -0.02726 -0.00162 -0.029 -0.00185 C -0.02986 -0.00208 -0.03056 -0.00254 -0.03143 -0.00277 C -0.03229 -0.00324 -0.03299 -0.00347 -0.03368 -0.00416 C -0.0342 -0.00555 -0.03455 -0.00602 -0.03559 -0.00671 C -0.03611 -0.00764 -0.03629 -0.00856 -0.03663 -0.00972 C -0.0375 -0.01551 -0.04688 -0.01389 -0.04861 -0.01389 C -0.05087 -0.01481 -0.05295 -0.01597 -0.05538 -0.01666 C -0.0566 -0.01759 -0.05816 -0.01852 -0.05955 -0.01875 C -0.06025 -0.01944 -0.06111 -0.02014 -0.06181 -0.02083 C -0.0625 -0.02222 -0.06354 -0.02338 -0.06476 -0.02361 C -0.06597 -0.025 -0.06702 -0.02639 -0.0684 -0.02754 C -0.06927 -0.02916 -0.07031 -0.03102 -0.07153 -0.03194 C -0.07205 -0.0331 -0.0724 -0.03379 -0.07327 -0.03472 C -0.07379 -0.03634 -0.07448 -0.0375 -0.07518 -0.03889 C -0.07535 -0.04051 -0.07604 -0.04166 -0.07674 -0.04305 C -0.07691 -0.04467 -0.07778 -0.04699 -0.0783 -0.04861 C -0.07847 -0.05092 -0.07882 -0.05301 -0.07934 -0.05532 C -0.07952 -0.05902 -0.08004 -0.06157 -0.08004 -0.06527 " pathEditMode="relative" ptsTypes="fffffffffffffffffffA">
                                      <p:cBhvr>
                                        <p:cTn id="44" dur="2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0" presetClass="path" presetSubtype="0" repeatCount="indefinite" accel="50000" decel="5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18 -2.96296E-6 C -0.00747 0.00047 -0.01476 -0.00046 -0.02205 -0.00069 C -0.02396 -0.00185 -0.02726 -0.00162 -0.029 -0.00185 C -0.02986 -0.00208 -0.03056 -0.00254 -0.03143 -0.00277 C -0.03229 -0.00324 -0.03299 -0.00347 -0.03368 -0.00416 C -0.0342 -0.00555 -0.03455 -0.00602 -0.03559 -0.00671 C -0.03611 -0.00764 -0.03629 -0.00856 -0.03663 -0.00972 C -0.0375 -0.01551 -0.04688 -0.01389 -0.04861 -0.01389 C -0.05087 -0.01481 -0.05295 -0.01597 -0.05538 -0.01666 C -0.0566 -0.01759 -0.05816 -0.01852 -0.05955 -0.01875 C -0.06025 -0.01944 -0.06111 -0.02014 -0.06181 -0.02083 C -0.0625 -0.02222 -0.06354 -0.02338 -0.06476 -0.02361 C -0.06597 -0.025 -0.06702 -0.02639 -0.0684 -0.02754 C -0.06927 -0.02916 -0.07031 -0.03102 -0.07153 -0.03194 C -0.07205 -0.0331 -0.0724 -0.03379 -0.07327 -0.03472 C -0.07379 -0.03634 -0.07448 -0.0375 -0.07518 -0.03889 C -0.07535 -0.04051 -0.07604 -0.04166 -0.07674 -0.04305 C -0.07691 -0.04467 -0.07778 -0.04699 -0.0783 -0.04861 C -0.07847 -0.05092 -0.07882 -0.05301 -0.07934 -0.05532 C -0.07952 -0.05902 -0.08004 -0.06157 -0.08004 -0.06527 " pathEditMode="relative" ptsTypes="fffffffffffffffffffA">
                                      <p:cBhvr>
                                        <p:cTn id="48" dur="2000" fill="hold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0" presetClass="path" presetSubtype="0" repeatCount="indefinite" accel="50000" decel="5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0.00018 -2.96296E-6 C -0.00747 0.00047 -0.01476 -0.00046 -0.02205 -0.00069 C -0.02396 -0.00185 -0.02726 -0.00162 -0.029 -0.00185 C -0.02986 -0.00208 -0.03056 -0.00254 -0.03143 -0.00277 C -0.03229 -0.00324 -0.03299 -0.00347 -0.03368 -0.00416 C -0.0342 -0.00555 -0.03455 -0.00602 -0.03559 -0.00671 C -0.03611 -0.00764 -0.03629 -0.00856 -0.03663 -0.00972 C -0.0375 -0.01551 -0.04688 -0.01389 -0.04861 -0.01389 C -0.05087 -0.01481 -0.05295 -0.01597 -0.05538 -0.01666 C -0.0566 -0.01759 -0.05816 -0.01852 -0.05955 -0.01875 C -0.06025 -0.01944 -0.06111 -0.02014 -0.06181 -0.02083 C -0.0625 -0.02222 -0.06354 -0.02338 -0.06476 -0.02361 C -0.06597 -0.025 -0.06702 -0.02639 -0.0684 -0.02754 C -0.06927 -0.02916 -0.07031 -0.03102 -0.07153 -0.03194 C -0.07205 -0.0331 -0.0724 -0.03379 -0.07327 -0.03472 C -0.07379 -0.03634 -0.07448 -0.0375 -0.07518 -0.03889 C -0.07535 -0.04051 -0.07604 -0.04166 -0.07674 -0.04305 C -0.07691 -0.04467 -0.07778 -0.04699 -0.0783 -0.04861 C -0.07847 -0.05092 -0.07882 -0.05301 -0.07934 -0.05532 C -0.07952 -0.05902 -0.08004 -0.06157 -0.08004 -0.06527 " pathEditMode="relative" ptsTypes="fffffffffffffffffffA">
                                      <p:cBhvr>
                                        <p:cTn id="52" dur="2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0" presetClass="path" presetSubtype="0" repeatCount="indefinite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-0.00018 -2.96296E-6 C -0.00747 0.00047 -0.01476 -0.00046 -0.02205 -0.00069 C -0.02396 -0.00185 -0.02726 -0.00162 -0.029 -0.00185 C -0.02986 -0.00208 -0.03056 -0.00254 -0.03143 -0.00277 C -0.03229 -0.00324 -0.03299 -0.00347 -0.03368 -0.00416 C -0.0342 -0.00555 -0.03455 -0.00602 -0.03559 -0.00671 C -0.03611 -0.00764 -0.03629 -0.00856 -0.03663 -0.00972 C -0.0375 -0.01551 -0.04688 -0.01389 -0.04861 -0.01389 C -0.05087 -0.01481 -0.05295 -0.01597 -0.05538 -0.01666 C -0.0566 -0.01759 -0.05816 -0.01852 -0.05955 -0.01875 C -0.06025 -0.01944 -0.06111 -0.02014 -0.06181 -0.02083 C -0.0625 -0.02222 -0.06354 -0.02338 -0.06476 -0.02361 C -0.06597 -0.025 -0.06702 -0.02639 -0.0684 -0.02754 C -0.06927 -0.02916 -0.07031 -0.03102 -0.07153 -0.03194 C -0.07205 -0.0331 -0.0724 -0.03379 -0.07327 -0.03472 C -0.07379 -0.03634 -0.07448 -0.0375 -0.07518 -0.03889 C -0.07535 -0.04051 -0.07604 -0.04166 -0.07674 -0.04305 C -0.07691 -0.04467 -0.07778 -0.04699 -0.0783 -0.04861 C -0.07847 -0.05092 -0.07882 -0.05301 -0.07934 -0.05532 C -0.07952 -0.05902 -0.08004 -0.06157 -0.08004 -0.06527 " pathEditMode="relative" ptsTypes="fffffffffffffffffffA">
                                      <p:cBhvr>
                                        <p:cTn id="5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6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4" dur="200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5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8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2" dur="5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 animBg="1"/>
      <p:bldP spid="161" grpId="0"/>
      <p:bldP spid="162" grpId="0"/>
      <p:bldP spid="164" grpId="0" animBg="1"/>
      <p:bldP spid="165" grpId="0" animBg="1"/>
      <p:bldP spid="166" grpId="0" animBg="1"/>
      <p:bldP spid="168" grpId="0" animBg="1"/>
      <p:bldP spid="168" grpId="1" animBg="1"/>
      <p:bldP spid="169" grpId="0" animBg="1"/>
      <p:bldP spid="169" grpId="1" animBg="1"/>
      <p:bldP spid="170" grpId="0" animBg="1"/>
      <p:bldP spid="170" grpId="1" animBg="1"/>
      <p:bldP spid="171" grpId="0" animBg="1"/>
      <p:bldP spid="171" grpId="1" animBg="1"/>
      <p:bldP spid="198" grpId="0" animBg="1"/>
      <p:bldP spid="199" grpId="0" build="allAtOnce"/>
      <p:bldP spid="200" grpId="0" animBg="1"/>
      <p:bldP spid="200" grpId="1" animBg="1"/>
      <p:bldP spid="201" grpId="0" animBg="1"/>
      <p:bldP spid="202" grpId="0"/>
      <p:bldP spid="213" grpId="0" animBg="1"/>
      <p:bldP spid="214" grpId="0"/>
      <p:bldP spid="215" grpId="0" animBg="1"/>
      <p:bldP spid="216" grpId="0"/>
      <p:bldP spid="217" grpId="0" animBg="1"/>
      <p:bldP spid="218" grpId="0"/>
      <p:bldP spid="222" grpId="0"/>
      <p:bldP spid="223" grpId="0" animBg="1"/>
      <p:bldP spid="224" grpId="0"/>
      <p:bldP spid="22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10"/>
          </p:nvPr>
        </p:nvSpPr>
        <p:spPr>
          <a:xfrm>
            <a:off x="251520" y="1556792"/>
            <a:ext cx="8892480" cy="4896544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sz="2400" dirty="0" smtClean="0"/>
              <a:t>Společnost ČEPS s nasazením řady technických</a:t>
            </a:r>
            <a:br>
              <a:rPr lang="cs-CZ" sz="2400" dirty="0" smtClean="0"/>
            </a:br>
            <a:r>
              <a:rPr lang="cs-CZ" sz="2400" dirty="0" smtClean="0"/>
              <a:t>a organizačních opatření kritické situace zvládla bez přerušení dodávek elektřiny</a:t>
            </a:r>
          </a:p>
          <a:p>
            <a:r>
              <a:rPr lang="cs-CZ" sz="2400" dirty="0" smtClean="0"/>
              <a:t>Neplánované toky z Německa 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sz="2000" dirty="0"/>
              <a:t>dlouhodobě ohrožují bezpečnost provozu přenosové soustavy ČR</a:t>
            </a:r>
          </a:p>
          <a:p>
            <a:pPr lvl="1">
              <a:buFont typeface="Arial" panose="020B0604020202020204" pitchFamily="34" charset="0"/>
              <a:buChar char="-"/>
            </a:pPr>
            <a:r>
              <a:rPr lang="cs-CZ" sz="2000" dirty="0"/>
              <a:t>zatěžují konečné zákazníky v ČR náklady na nápravná opatření</a:t>
            </a:r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cs-CZ" sz="2000" dirty="0"/>
              <a:t>diskriminují obchodníky v ČR v přístupu na evropský trh s elektřinou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ČEPS přijímá </a:t>
            </a:r>
            <a:r>
              <a:rPr lang="cs-CZ" sz="2400" dirty="0"/>
              <a:t>opatření </a:t>
            </a:r>
            <a:endParaRPr lang="cs-CZ" sz="2400" dirty="0" smtClean="0"/>
          </a:p>
          <a:p>
            <a:pPr lvl="1">
              <a:buFont typeface="Arial" panose="020B0604020202020204" pitchFamily="34" charset="0"/>
              <a:buChar char="-"/>
            </a:pPr>
            <a:r>
              <a:rPr lang="cs-CZ" sz="2000" dirty="0" smtClean="0"/>
              <a:t>strategický </a:t>
            </a:r>
            <a:r>
              <a:rPr lang="cs-CZ" sz="2000" dirty="0"/>
              <a:t>investiční </a:t>
            </a:r>
            <a:r>
              <a:rPr lang="cs-CZ" sz="2000"/>
              <a:t>plán </a:t>
            </a:r>
            <a:r>
              <a:rPr lang="cs-CZ" sz="2000" smtClean="0"/>
              <a:t>ČEPS </a:t>
            </a:r>
            <a:endParaRPr lang="cs-CZ" sz="2000" dirty="0"/>
          </a:p>
          <a:p>
            <a:pPr lvl="1">
              <a:spcAft>
                <a:spcPts val="1200"/>
              </a:spcAft>
              <a:buFont typeface="Arial" panose="020B0604020202020204" pitchFamily="34" charset="0"/>
              <a:buChar char="-"/>
            </a:pPr>
            <a:r>
              <a:rPr lang="cs-CZ" sz="2000" dirty="0"/>
              <a:t>návrhy na změny pravidel trhu s elektřinou v Evropě</a:t>
            </a:r>
            <a:endParaRPr lang="en-US" sz="2000" dirty="0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1520" y="476672"/>
            <a:ext cx="5472608" cy="648072"/>
          </a:xfrm>
        </p:spPr>
        <p:txBody>
          <a:bodyPr>
            <a:normAutofit/>
          </a:bodyPr>
          <a:lstStyle/>
          <a:p>
            <a:r>
              <a:rPr lang="cs-CZ" sz="2700" dirty="0" smtClean="0">
                <a:solidFill>
                  <a:srgbClr val="BF2A34"/>
                </a:solidFill>
                <a:latin typeface="Arial Black" panose="020B0A04020102020204" pitchFamily="34" charset="0"/>
                <a:ea typeface="+mn-ea"/>
                <a:cs typeface="+mn-cs"/>
              </a:rPr>
              <a:t>Závěr</a:t>
            </a:r>
            <a:endParaRPr lang="en-US" sz="2700" dirty="0">
              <a:solidFill>
                <a:srgbClr val="BF2A34"/>
              </a:solidFill>
              <a:latin typeface="Arial Black" panose="020B0A040201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70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273808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720000" y="2715017"/>
            <a:ext cx="7956456" cy="3539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2300" dirty="0" smtClean="0">
                <a:solidFill>
                  <a:srgbClr val="BF2A34"/>
                </a:solidFill>
                <a:latin typeface="Arial Black" panose="020B0A04020102020204" pitchFamily="34" charset="0"/>
              </a:rPr>
              <a:t>VEDEME ELEKTŘINU NEJVYŠŠÍHO NAPĚTÍ</a:t>
            </a:r>
            <a:endParaRPr lang="pt-BR" sz="2300" dirty="0">
              <a:solidFill>
                <a:srgbClr val="BF2A34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20000" y="3378256"/>
            <a:ext cx="7956456" cy="53860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Vladimír Tošovský</a:t>
            </a:r>
          </a:p>
          <a:p>
            <a:r>
              <a:rPr lang="cs-CZ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Předseda představenstva ČEPS, a.s.</a:t>
            </a:r>
            <a:endParaRPr lang="cs-CZ" sz="17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720000" y="4134904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7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ČEPS, a.s, Elektrárenská 774/2, Praha 10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720000" y="4716150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17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tosovsky</a:t>
            </a:r>
            <a:r>
              <a:rPr lang="nn-NO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@ceps.cz</a:t>
            </a:r>
            <a:r>
              <a:rPr lang="cs-CZ" sz="17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nn-NO" sz="17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720000" y="5315384"/>
            <a:ext cx="7956456" cy="26161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n-NO" sz="1700" b="1" dirty="0">
                <a:solidFill>
                  <a:srgbClr val="BF2A3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www.ceps.cz</a:t>
            </a:r>
          </a:p>
        </p:txBody>
      </p:sp>
      <p:cxnSp>
        <p:nvCxnSpPr>
          <p:cNvPr id="13" name="Přímá spojnice 12"/>
          <p:cNvCxnSpPr/>
          <p:nvPr/>
        </p:nvCxnSpPr>
        <p:spPr>
          <a:xfrm>
            <a:off x="720000" y="5179584"/>
            <a:ext cx="3564000" cy="0"/>
          </a:xfrm>
          <a:prstGeom prst="line">
            <a:avLst/>
          </a:prstGeom>
          <a:ln w="25400">
            <a:solidFill>
              <a:srgbClr val="BF2A3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08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6311</TotalTime>
  <Words>452</Words>
  <Application>Microsoft Office PowerPoint</Application>
  <PresentationFormat>Předvádění na obrazovce (4:3)</PresentationFormat>
  <Paragraphs>104</Paragraphs>
  <Slides>9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5" baseType="lpstr">
      <vt:lpstr>Arial</vt:lpstr>
      <vt:lpstr>Arial Black</vt:lpstr>
      <vt:lpstr>Arial Rounded MT Bold</vt:lpstr>
      <vt:lpstr>Calibri</vt:lpstr>
      <vt:lpstr>Verdana</vt:lpstr>
      <vt:lpstr>Motiv systému Office</vt:lpstr>
      <vt:lpstr>Prezentace aplikace PowerPoint</vt:lpstr>
      <vt:lpstr>Příčiny vzniku kritických situací v PS ČR </vt:lpstr>
      <vt:lpstr>OZE a výstavba přenosových vedení v Německu</vt:lpstr>
      <vt:lpstr>Prezentace aplikace PowerPoint</vt:lpstr>
      <vt:lpstr>Enormní výroba větrných parků v Německu na přelomu roku 2014/2015</vt:lpstr>
      <vt:lpstr>Opatření ČEPS a jejich důsledky pro českého konečného zákazníka</vt:lpstr>
      <vt:lpstr>Prezentace aplikace PowerPoint</vt:lpstr>
      <vt:lpstr>Závěr</vt:lpstr>
      <vt:lpstr>Prezentace aplikace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Sopr</dc:creator>
  <cp:lastModifiedBy>CEPS1</cp:lastModifiedBy>
  <cp:revision>357</cp:revision>
  <cp:lastPrinted>2014-05-23T09:14:49Z</cp:lastPrinted>
  <dcterms:created xsi:type="dcterms:W3CDTF">2014-05-06T10:36:52Z</dcterms:created>
  <dcterms:modified xsi:type="dcterms:W3CDTF">2015-02-03T14:21:35Z</dcterms:modified>
</cp:coreProperties>
</file>