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
  </p:notesMasterIdLst>
  <p:handoutMasterIdLst>
    <p:handoutMasterId r:id="rId7"/>
  </p:handoutMasterIdLst>
  <p:sldIdLst>
    <p:sldId id="266" r:id="rId2"/>
    <p:sldId id="264" r:id="rId3"/>
    <p:sldId id="265" r:id="rId4"/>
    <p:sldId id="276" r:id="rId5"/>
  </p:sldIdLst>
  <p:sldSz cx="9144000" cy="6858000" type="screen4x3"/>
  <p:notesSz cx="6662738" cy="9906000"/>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 xmlns:p15="http://schemas.microsoft.com/office/powerpoint/2012/main">
        <p15:guide id="1" orient="horz" pos="3120">
          <p15:clr>
            <a:srgbClr val="A4A3A4"/>
          </p15:clr>
        </p15:guide>
        <p15:guide id="2" pos="209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00"/>
    <a:srgbClr val="C8C8C8"/>
    <a:srgbClr val="E6E6E6"/>
    <a:srgbClr val="606060"/>
    <a:srgbClr val="969696"/>
    <a:srgbClr val="F2480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4" autoAdjust="0"/>
    <p:restoredTop sz="91402" autoAdjust="0"/>
  </p:normalViewPr>
  <p:slideViewPr>
    <p:cSldViewPr snapToGrid="0">
      <p:cViewPr varScale="1">
        <p:scale>
          <a:sx n="100" d="100"/>
          <a:sy n="100" d="100"/>
        </p:scale>
        <p:origin x="-270" y="-84"/>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2478" y="144"/>
      </p:cViewPr>
      <p:guideLst>
        <p:guide orient="horz" pos="3120"/>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0982" tIns="45492" rIns="90982" bIns="45492" numCol="1" anchor="t" anchorCtr="0" compatLnSpc="1">
            <a:prstTxWarp prst="textNoShape">
              <a:avLst/>
            </a:prstTxWarp>
          </a:bodyPr>
          <a:lstStyle>
            <a:lvl1pPr algn="l" defTabSz="911225"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775075" y="0"/>
            <a:ext cx="2887663" cy="495300"/>
          </a:xfrm>
          <a:prstGeom prst="rect">
            <a:avLst/>
          </a:prstGeom>
          <a:noFill/>
          <a:ln w="9525">
            <a:noFill/>
            <a:miter lim="800000"/>
            <a:headEnd/>
            <a:tailEnd/>
          </a:ln>
          <a:effectLst/>
        </p:spPr>
        <p:txBody>
          <a:bodyPr vert="horz" wrap="square" lIns="90982" tIns="45492" rIns="90982" bIns="45492" numCol="1" anchor="t" anchorCtr="0" compatLnSpc="1">
            <a:prstTxWarp prst="textNoShape">
              <a:avLst/>
            </a:prstTxWarp>
          </a:bodyPr>
          <a:lstStyle>
            <a:lvl1pPr algn="r" defTabSz="911225" eaLnBrk="1" hangingPunct="1">
              <a:spcBef>
                <a:spcPct val="0"/>
              </a:spcBef>
              <a:buClrTx/>
              <a:buFontTx/>
              <a:buNone/>
              <a:defRPr sz="1200" i="0">
                <a:latin typeface="Times New Roman" pitchFamily="18" charset="0"/>
              </a:defRPr>
            </a:lvl1pPr>
          </a:lstStyle>
          <a:p>
            <a:fld id="{457EA0C0-5B0D-4D8E-8448-29C33B29C874}" type="datetime1">
              <a:rPr lang="en-US"/>
              <a:pPr/>
              <a:t>12/19/2013</a:t>
            </a:fld>
            <a:endParaRPr lang="en-US"/>
          </a:p>
        </p:txBody>
      </p:sp>
      <p:sp>
        <p:nvSpPr>
          <p:cNvPr id="7172" name="Rectangle 4"/>
          <p:cNvSpPr>
            <a:spLocks noGrp="1" noChangeArrowheads="1"/>
          </p:cNvSpPr>
          <p:nvPr>
            <p:ph type="ftr" sz="quarter" idx="2"/>
          </p:nvPr>
        </p:nvSpPr>
        <p:spPr bwMode="auto">
          <a:xfrm>
            <a:off x="0" y="9410700"/>
            <a:ext cx="2887663" cy="495300"/>
          </a:xfrm>
          <a:prstGeom prst="rect">
            <a:avLst/>
          </a:prstGeom>
          <a:noFill/>
          <a:ln w="9525">
            <a:noFill/>
            <a:miter lim="800000"/>
            <a:headEnd/>
            <a:tailEnd/>
          </a:ln>
          <a:effectLst/>
        </p:spPr>
        <p:txBody>
          <a:bodyPr vert="horz" wrap="square" lIns="90982" tIns="45492" rIns="90982" bIns="45492" numCol="1" anchor="b" anchorCtr="0" compatLnSpc="1">
            <a:prstTxWarp prst="textNoShape">
              <a:avLst/>
            </a:prstTxWarp>
          </a:bodyPr>
          <a:lstStyle>
            <a:lvl1pPr algn="l" defTabSz="911225"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775075" y="9410700"/>
            <a:ext cx="2887663" cy="495300"/>
          </a:xfrm>
          <a:prstGeom prst="rect">
            <a:avLst/>
          </a:prstGeom>
          <a:noFill/>
          <a:ln w="9525">
            <a:noFill/>
            <a:miter lim="800000"/>
            <a:headEnd/>
            <a:tailEnd/>
          </a:ln>
          <a:effectLst/>
        </p:spPr>
        <p:txBody>
          <a:bodyPr vert="horz" wrap="square" lIns="90982" tIns="45492" rIns="90982" bIns="45492" numCol="1" anchor="b" anchorCtr="0" compatLnSpc="1">
            <a:prstTxWarp prst="textNoShape">
              <a:avLst/>
            </a:prstTxWarp>
          </a:bodyPr>
          <a:lstStyle>
            <a:lvl1pPr algn="r" defTabSz="911225"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554038" y="485775"/>
            <a:ext cx="5616575" cy="4211638"/>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54400" y="5580000"/>
            <a:ext cx="5616000" cy="342000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smtClean="0"/>
              <a:t>Click to edit Master text styles</a:t>
            </a:r>
          </a:p>
        </p:txBody>
      </p:sp>
      <p:sp>
        <p:nvSpPr>
          <p:cNvPr id="5127" name="pg num"/>
          <p:cNvSpPr>
            <a:spLocks noGrp="1" noChangeArrowheads="1"/>
          </p:cNvSpPr>
          <p:nvPr>
            <p:ph type="sldNum" sz="quarter" idx="5"/>
          </p:nvPr>
        </p:nvSpPr>
        <p:spPr bwMode="auto">
          <a:xfrm>
            <a:off x="5913438" y="9528175"/>
            <a:ext cx="531812" cy="1825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1225"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798513" y="1506538"/>
            <a:ext cx="5095875" cy="0"/>
          </a:xfrm>
          <a:prstGeom prst="line">
            <a:avLst/>
          </a:prstGeom>
          <a:noFill/>
          <a:ln w="9525">
            <a:solidFill>
              <a:schemeClr val="tx1"/>
            </a:solidFill>
            <a:round/>
            <a:headEnd/>
            <a:tailEnd/>
          </a:ln>
          <a:effectLst/>
        </p:spPr>
        <p:txBody>
          <a:bodyPr/>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79"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310888"/>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8" y="594447"/>
            <a:ext cx="4674257"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38" y="816351"/>
            <a:ext cx="4305579"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a:solidFill>
                  <a:srgbClr val="F24F00"/>
                </a:solidFill>
                <a:latin typeface="+mj-lt"/>
                <a:cs typeface="Arial CE" panose="020B0604020202020204" pitchFamily="34" charset="0"/>
              </a:defRPr>
            </a:lvl1pPr>
          </a:lstStyle>
          <a:p>
            <a:pPr lvl="0"/>
            <a:r>
              <a:rPr lang="cs-CZ" dirty="0" smtClean="0"/>
              <a:t>KLIKNUTÍM VLOŽÍTE NADPIS PREZENTACE</a:t>
            </a:r>
            <a:br>
              <a:rPr lang="cs-CZ" dirty="0" smtClean="0"/>
            </a:br>
            <a:endParaRPr lang="cs-CZ" dirty="0" smtClean="0"/>
          </a:p>
        </p:txBody>
      </p:sp>
      <p:sp>
        <p:nvSpPr>
          <p:cNvPr id="7" name="Text Placeholder 6"/>
          <p:cNvSpPr>
            <a:spLocks noGrp="1"/>
          </p:cNvSpPr>
          <p:nvPr>
            <p:ph type="body" sz="quarter" idx="10" hasCustomPrompt="1"/>
          </p:nvPr>
        </p:nvSpPr>
        <p:spPr>
          <a:xfrm>
            <a:off x="503238" y="4675937"/>
            <a:ext cx="1846262" cy="241300"/>
          </a:xfrm>
        </p:spPr>
        <p:txBody>
          <a:bodyPr/>
          <a:lstStyle>
            <a:lvl1pPr>
              <a:defRPr sz="1800" b="1" baseline="0">
                <a:solidFill>
                  <a:srgbClr val="F24F00"/>
                </a:solidFill>
              </a:defRPr>
            </a:lvl1pPr>
          </a:lstStyle>
          <a:p>
            <a:pPr lvl="0"/>
            <a:r>
              <a:rPr lang="cs-CZ" dirty="0" smtClean="0"/>
              <a:t>měsíc rok</a:t>
            </a:r>
            <a:endParaRPr lang="cs-CZ" dirty="0"/>
          </a:p>
        </p:txBody>
      </p:sp>
      <p:sp>
        <p:nvSpPr>
          <p:cNvPr id="9" name="Text Placeholder 8"/>
          <p:cNvSpPr>
            <a:spLocks noGrp="1"/>
          </p:cNvSpPr>
          <p:nvPr>
            <p:ph type="body" sz="quarter" idx="11" hasCustomPrompt="1"/>
          </p:nvPr>
        </p:nvSpPr>
        <p:spPr>
          <a:xfrm>
            <a:off x="503238" y="5760000"/>
            <a:ext cx="2532062" cy="653500"/>
          </a:xfrm>
        </p:spPr>
        <p:txBody>
          <a:bodyPr/>
          <a:lstStyle>
            <a:lvl1pPr>
              <a:lnSpc>
                <a:spcPts val="1900"/>
              </a:lnSpc>
              <a:defRPr sz="1600" b="1">
                <a:solidFill>
                  <a:srgbClr val="F24F00"/>
                </a:solidFill>
              </a:defRPr>
            </a:lvl1pPr>
          </a:lstStyle>
          <a:p>
            <a:pPr lvl="0"/>
            <a:r>
              <a:rPr lang="cs-CZ" dirty="0" smtClean="0"/>
              <a:t>Jméno Příjmení</a:t>
            </a:r>
          </a:p>
          <a:p>
            <a:pPr lvl="0"/>
            <a:r>
              <a:rPr lang="cs-CZ" dirty="0" smtClean="0"/>
              <a:t>funkce</a:t>
            </a:r>
            <a:endParaRPr lang="cs-CZ" dirty="0"/>
          </a:p>
        </p:txBody>
      </p:sp>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6602353"/>
            <a:ext cx="9144000" cy="253538"/>
          </a:xfrm>
          <a:prstGeom prst="rect">
            <a:avLst/>
          </a:prstGeom>
        </p:spPr>
      </p:pic>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84000" y="468000"/>
            <a:ext cx="756000" cy="756000"/>
          </a:xfrm>
          <a:prstGeom prst="rect">
            <a:avLst/>
          </a:prstGeom>
        </p:spPr>
      </p:pic>
    </p:spTree>
  </p:cSld>
  <p:clrMapOvr>
    <a:masterClrMapping/>
  </p:clrMapOvr>
  <p:extLst mod="1">
    <p:ext uri="{DCECCB84-F9BA-43D5-87BE-67443E8EF086}">
      <p15:sldGuideLst xmlns=""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900351200"/>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24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12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19176661"/>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418414679"/>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504000" y="21024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504000" y="38312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153753695"/>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3"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17" name="Content Placeholder 2"/>
          <p:cNvSpPr>
            <a:spLocks noGrp="1"/>
          </p:cNvSpPr>
          <p:nvPr>
            <p:ph idx="1"/>
          </p:nvPr>
        </p:nvSpPr>
        <p:spPr>
          <a:xfrm>
            <a:off x="504000" y="25272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8" name="Content Placeholder 2"/>
          <p:cNvSpPr>
            <a:spLocks noGrp="1"/>
          </p:cNvSpPr>
          <p:nvPr>
            <p:ph idx="13"/>
          </p:nvPr>
        </p:nvSpPr>
        <p:spPr>
          <a:xfrm>
            <a:off x="504000" y="42560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861226133"/>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Content Placeholder 2"/>
          <p:cNvSpPr>
            <a:spLocks noGrp="1"/>
          </p:cNvSpPr>
          <p:nvPr>
            <p:ph idx="1"/>
          </p:nvPr>
        </p:nvSpPr>
        <p:spPr>
          <a:xfrm>
            <a:off x="504000" y="21024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521675402"/>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
          </p:nvPr>
        </p:nvSpPr>
        <p:spPr>
          <a:xfrm>
            <a:off x="504000" y="25272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9" name="Picture Placeholder 3"/>
          <p:cNvSpPr>
            <a:spLocks noGrp="1"/>
          </p:cNvSpPr>
          <p:nvPr>
            <p:ph type="pic" sz="quarter" idx="15" hasCustomPrompt="1"/>
          </p:nvPr>
        </p:nvSpPr>
        <p:spPr>
          <a:xfrm>
            <a:off x="504000" y="42560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20" name="Picture Placeholder 3"/>
          <p:cNvSpPr>
            <a:spLocks noGrp="1"/>
          </p:cNvSpPr>
          <p:nvPr>
            <p:ph type="pic" sz="quarter" idx="14" hasCustomPrompt="1"/>
          </p:nvPr>
        </p:nvSpPr>
        <p:spPr>
          <a:xfrm>
            <a:off x="504000" y="25272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Tree>
    <p:extLst>
      <p:ext uri="{BB962C8B-B14F-4D97-AF65-F5344CB8AC3E}">
        <p14:creationId xmlns:p14="http://schemas.microsoft.com/office/powerpoint/2010/main" val="1955501143"/>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2824067990"/>
      </p:ext>
    </p:extLst>
  </p:cSld>
  <p:clrMapOvr>
    <a:masterClrMapping/>
  </p:clrMapOvr>
  <p:extLst mod="1">
    <p:ext uri="{DCECCB84-F9BA-43D5-87BE-67443E8EF086}">
      <p15:sldGuideLst xmlns=""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19712"/>
          </a:xfrm>
        </p:spPr>
        <p:txBody>
          <a:bodyPr/>
          <a:lstStyle>
            <a:lvl1pPr>
              <a:defRPr>
                <a:solidFill>
                  <a:srgbClr val="F24F00"/>
                </a:solidFill>
              </a:defRPr>
            </a:lvl1pPr>
          </a:lstStyle>
          <a:p>
            <a:r>
              <a:rPr lang="cs-CZ" dirty="0" smtClean="0"/>
              <a:t>KLIKNUTÍM VLOŽÍTE NADPIS SNÍMKU (případně přepněte na třířádkový nadpis pomocí volby „rozložení“)</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bsah (třířádkový titule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3" name="Content Placeholder 2"/>
          <p:cNvSpPr>
            <a:spLocks noGrp="1"/>
          </p:cNvSpPr>
          <p:nvPr>
            <p:ph idx="1" hasCustomPrompt="1"/>
          </p:nvPr>
        </p:nvSpPr>
        <p:spPr>
          <a:xfrm>
            <a:off x="504000" y="2116183"/>
            <a:ext cx="8136000" cy="4173017"/>
          </a:xfrm>
        </p:spPr>
        <p:txBody>
          <a:bodyPr/>
          <a:lstStyle>
            <a:lvl1pPr>
              <a:defRPr/>
            </a:lvl1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lvl1pPr>
              <a:defRPr>
                <a:solidFill>
                  <a:srgbClr val="F24F00"/>
                </a:solidFill>
              </a:defRPr>
            </a:lvl1pPr>
          </a:lstStyle>
          <a:p>
            <a:r>
              <a:rPr lang="cs-CZ" dirty="0" smtClean="0"/>
              <a:t>PO KLIKNUTÍ MŮŽETE ZADAT VLASTNÍ NADPIS, V TÉTO ŠABLONĚ IDEÁLNĚ DVOUŘÁDKOVÝ</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0" name="Title 1"/>
          <p:cNvSpPr>
            <a:spLocks noGrp="1"/>
          </p:cNvSpPr>
          <p:nvPr>
            <p:ph type="title" hasCustomPrompt="1"/>
          </p:nvPr>
        </p:nvSpPr>
        <p:spPr>
          <a:xfrm>
            <a:off x="504001" y="423021"/>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sp>
        <p:nvSpPr>
          <p:cNvPr id="7" name="Content Placeholder 2"/>
          <p:cNvSpPr>
            <a:spLocks noGrp="1"/>
          </p:cNvSpPr>
          <p:nvPr>
            <p:ph idx="1"/>
          </p:nvPr>
        </p:nvSpPr>
        <p:spPr>
          <a:xfrm>
            <a:off x="504000" y="2281176"/>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680000" y="2210400"/>
            <a:ext cx="3888000" cy="4084438"/>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2000" b="1"/>
            </a:lvl1pPr>
          </a:lstStyle>
          <a:p>
            <a:pPr lvl="0"/>
            <a:r>
              <a:rPr lang="cs-CZ" dirty="0" smtClean="0"/>
              <a:t>Podtitulek</a:t>
            </a:r>
            <a:endParaRPr lang="cs-CZ" dirty="0"/>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20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dirty="0" smtClean="0"/>
              <a:t>PO KLIKNUTÍ MŮŽETE ZADAT VLASTNÍ NADPIS,  TATO ŠABLONA JE UPRAVENA NA POUŽÍVÁNÍ TŘÍŘÁDKOVÝCH NADPISŮ</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3042"/>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2556"/>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2556"/>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3910443341"/>
      </p:ext>
    </p:extLst>
  </p:cSld>
  <p:clrMapOvr>
    <a:masterClrMapping/>
  </p:clrMapOvr>
  <p:extLst mod="1">
    <p:ext uri="{DCECCB84-F9BA-43D5-87BE-67443E8EF086}">
      <p15:sldGuideLst xmlns=""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0" y="6602353"/>
            <a:ext cx="9144000" cy="253538"/>
          </a:xfrm>
          <a:prstGeom prst="rect">
            <a:avLst/>
          </a:prstGeom>
        </p:spPr>
      </p:pic>
      <p:grpSp>
        <p:nvGrpSpPr>
          <p:cNvPr id="1111" name="McK Slide Elements"/>
          <p:cNvGrpSpPr>
            <a:grpSpLocks/>
          </p:cNvGrpSpPr>
          <p:nvPr/>
        </p:nvGrpSpPr>
        <p:grpSpPr bwMode="auto">
          <a:xfrm>
            <a:off x="1436800"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51903" y="2809445"/>
            <a:ext cx="1841649" cy="93951"/>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4"/>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smtClean="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1030" name="pg num"/>
          <p:cNvSpPr>
            <a:spLocks noGrp="1" noChangeArrowheads="1"/>
          </p:cNvSpPr>
          <p:nvPr>
            <p:ph type="sldNum" sz="quarter" idx="4"/>
          </p:nvPr>
        </p:nvSpPr>
        <p:spPr bwMode="auto">
          <a:xfrm>
            <a:off x="504000"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pic>
        <p:nvPicPr>
          <p:cNvPr id="3" name="Picture 2"/>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7884000" y="468000"/>
            <a:ext cx="756000" cy="75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895350" rtl="0" eaLnBrk="1" fontAlgn="base" hangingPunct="1">
        <a:lnSpc>
          <a:spcPts val="3300"/>
        </a:lnSpc>
        <a:spcBef>
          <a:spcPct val="0"/>
        </a:spcBef>
        <a:spcAft>
          <a:spcPct val="0"/>
        </a:spcAft>
        <a:defRPr sz="240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smtClean="0"/>
              <a:t>ŘEZ SYPANOU HRÁZÍ a ELEKTRÁRNOU</a:t>
            </a: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0</a:t>
            </a:fld>
            <a:endParaRPr lang="cs-CZ"/>
          </a:p>
        </p:txBody>
      </p:sp>
      <p:pic>
        <p:nvPicPr>
          <p:cNvPr id="5" name="Picture 5" descr="rez-hrazí"/>
          <p:cNvPicPr>
            <a:picLocks noGrp="1" noChangeAspect="1" noChangeArrowheads="1"/>
          </p:cNvPicPr>
          <p:nvPr>
            <p:ph idx="1"/>
          </p:nvPr>
        </p:nvPicPr>
        <p:blipFill>
          <a:blip r:embed="rId2" cstate="screen">
            <a:lum contrast="36000"/>
            <a:extLst>
              <a:ext uri="{28A0092B-C50C-407E-A947-70E740481C1C}">
                <a14:useLocalDpi xmlns:a14="http://schemas.microsoft.com/office/drawing/2010/main"/>
              </a:ext>
            </a:extLst>
          </a:blip>
          <a:srcRect/>
          <a:stretch>
            <a:fillRect/>
          </a:stretch>
        </p:blipFill>
        <p:spPr>
          <a:xfrm>
            <a:off x="808333" y="1692275"/>
            <a:ext cx="7527334" cy="4679950"/>
          </a:xfrm>
          <a:noFill/>
          <a:ln>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0584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smtClean="0"/>
              <a:t>Základní informace</a:t>
            </a:r>
            <a:endParaRPr lang="cs-CZ" dirty="0"/>
          </a:p>
        </p:txBody>
      </p:sp>
      <p:sp>
        <p:nvSpPr>
          <p:cNvPr id="3" name="Zástupný symbol pro obsah 2"/>
          <p:cNvSpPr>
            <a:spLocks noGrp="1"/>
          </p:cNvSpPr>
          <p:nvPr>
            <p:ph idx="1"/>
          </p:nvPr>
        </p:nvSpPr>
        <p:spPr>
          <a:xfrm>
            <a:off x="494061" y="1701940"/>
            <a:ext cx="8136000" cy="4680000"/>
          </a:xfrm>
        </p:spPr>
        <p:txBody>
          <a:bodyPr/>
          <a:lstStyle/>
          <a:p>
            <a:pPr defTabSz="914400"/>
            <a:r>
              <a:rPr lang="cs-CZ" altLang="cs-CZ" sz="1800" dirty="0"/>
              <a:t>VD a PVE Dalešice </a:t>
            </a:r>
            <a:r>
              <a:rPr lang="cs-CZ" altLang="cs-CZ" sz="1800" dirty="0" smtClean="0"/>
              <a:t>	</a:t>
            </a:r>
          </a:p>
          <a:p>
            <a:pPr marL="2754313" lvl="8" indent="-342900" defTabSz="914400">
              <a:buFont typeface="Arial CE" panose="020B0604020202020204" pitchFamily="34" charset="0"/>
              <a:buChar char="─"/>
            </a:pPr>
            <a:r>
              <a:rPr lang="cs-CZ" altLang="cs-CZ" sz="1800" dirty="0" err="1" smtClean="0"/>
              <a:t>org</a:t>
            </a:r>
            <a:r>
              <a:rPr lang="cs-CZ" altLang="cs-CZ" sz="1800" dirty="0" smtClean="0"/>
              <a:t>. jednotka Vodní elektrárny Štěchovice</a:t>
            </a:r>
          </a:p>
          <a:p>
            <a:pPr marL="2754313" lvl="8" indent="-342900" defTabSz="914400">
              <a:buFont typeface="Arial CE" panose="020B0604020202020204" pitchFamily="34" charset="0"/>
              <a:buChar char="─"/>
            </a:pPr>
            <a:r>
              <a:rPr lang="cs-CZ" altLang="cs-CZ" sz="1800" dirty="0" smtClean="0"/>
              <a:t>Divize </a:t>
            </a:r>
            <a:r>
              <a:rPr lang="cs-CZ" altLang="cs-CZ" sz="1800" dirty="0"/>
              <a:t>Výroba </a:t>
            </a:r>
          </a:p>
          <a:p>
            <a:pPr marL="2754313" lvl="8" indent="-342900" defTabSz="914400">
              <a:buFont typeface="Arial CE" panose="020B0604020202020204" pitchFamily="34" charset="0"/>
              <a:buChar char="─"/>
            </a:pPr>
            <a:r>
              <a:rPr lang="cs-CZ" altLang="cs-CZ" sz="1800" dirty="0" smtClean="0"/>
              <a:t>Skupina </a:t>
            </a:r>
            <a:r>
              <a:rPr lang="cs-CZ" altLang="cs-CZ" sz="1800" dirty="0" err="1"/>
              <a:t>ČEZ,a.s</a:t>
            </a:r>
            <a:r>
              <a:rPr lang="cs-CZ" altLang="cs-CZ" sz="1800" dirty="0"/>
              <a:t>.</a:t>
            </a:r>
          </a:p>
          <a:p>
            <a:pPr marL="342900" indent="-342900" defTabSz="914400"/>
            <a:endParaRPr lang="cs-CZ" altLang="cs-CZ" sz="1800" dirty="0"/>
          </a:p>
          <a:p>
            <a:pPr marL="342900" indent="-342900" defTabSz="914400"/>
            <a:r>
              <a:rPr lang="cs-CZ" altLang="cs-CZ" sz="1800" dirty="0"/>
              <a:t>Je součástí energetického komplexu </a:t>
            </a:r>
            <a:r>
              <a:rPr lang="cs-CZ" altLang="cs-CZ" sz="1800" dirty="0" smtClean="0"/>
              <a:t>Dukovany-Dalešice-Slavětice</a:t>
            </a:r>
          </a:p>
          <a:p>
            <a:pPr marL="342900" indent="-342900" defTabSz="914400"/>
            <a:endParaRPr lang="cs-CZ" altLang="cs-CZ" sz="1800" dirty="0"/>
          </a:p>
          <a:p>
            <a:pPr marL="342900" indent="-342900" defTabSz="914400"/>
            <a:r>
              <a:rPr lang="cs-CZ" altLang="cs-CZ" sz="1800" dirty="0" smtClean="0"/>
              <a:t>Hlavní celky tvoří:</a:t>
            </a:r>
            <a:endParaRPr lang="cs-CZ" altLang="cs-CZ" sz="1800" dirty="0"/>
          </a:p>
          <a:p>
            <a:pPr marL="342900" indent="-342900" defTabSz="914400"/>
            <a:r>
              <a:rPr lang="cs-CZ" altLang="cs-CZ" sz="1800" dirty="0" smtClean="0"/>
              <a:t>Vodní dílo  </a:t>
            </a:r>
            <a:r>
              <a:rPr lang="cs-CZ" altLang="cs-CZ" sz="1800" dirty="0"/>
              <a:t>a PVE </a:t>
            </a:r>
            <a:r>
              <a:rPr lang="cs-CZ" altLang="cs-CZ" sz="1800" dirty="0" smtClean="0"/>
              <a:t>Dalešice – hráz Kramolín            Vodní </a:t>
            </a:r>
            <a:r>
              <a:rPr lang="cs-CZ" altLang="cs-CZ" sz="1800" dirty="0"/>
              <a:t>dílo  a MVE Mohelno</a:t>
            </a:r>
          </a:p>
          <a:p>
            <a:pPr marL="342900" indent="-342900" defTabSz="914400"/>
            <a:endParaRPr lang="cs-CZ" altLang="cs-CZ" sz="18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a:t>
            </a:fld>
            <a:endParaRPr lang="cs-CZ"/>
          </a:p>
        </p:txBody>
      </p:sp>
      <p:pic>
        <p:nvPicPr>
          <p:cNvPr id="3074" name="Picture 2" descr="U:\CEZ\Výroba\9053DU0_DU\Komunikace\05_FOTO\0-EDA\fotky přehrady\_DSC0098 a.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454219" y="4422709"/>
            <a:ext cx="3974841" cy="2164703"/>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cestovani.idnes.c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6" descr="cestovani.idnes.c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AutoShape 8" descr="cestovani.idnes.c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AutoShape 10" descr="Hráz Mohelenské přehradní nádrže"/>
          <p:cNvSpPr>
            <a:spLocks noChangeAspect="1" noChangeArrowheads="1"/>
          </p:cNvSpPr>
          <p:nvPr/>
        </p:nvSpPr>
        <p:spPr bwMode="auto">
          <a:xfrm>
            <a:off x="155575" y="-2743200"/>
            <a:ext cx="7620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AutoShape 12" descr="Hráz Mohelenské přehradní nádrže"/>
          <p:cNvSpPr>
            <a:spLocks noChangeAspect="1" noChangeArrowheads="1"/>
          </p:cNvSpPr>
          <p:nvPr/>
        </p:nvSpPr>
        <p:spPr bwMode="auto">
          <a:xfrm>
            <a:off x="307975" y="-2590800"/>
            <a:ext cx="7620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 name="Obrázek 9"/>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603166" y="4422709"/>
            <a:ext cx="3901223" cy="2164703"/>
          </a:xfrm>
          <a:prstGeom prst="rect">
            <a:avLst/>
          </a:prstGeom>
        </p:spPr>
      </p:pic>
    </p:spTree>
    <p:extLst>
      <p:ext uri="{BB962C8B-B14F-4D97-AF65-F5344CB8AC3E}">
        <p14:creationId xmlns:p14="http://schemas.microsoft.com/office/powerpoint/2010/main" val="54617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smtClean="0"/>
              <a:t>Historie</a:t>
            </a:r>
            <a:endParaRPr lang="cs-CZ" dirty="0"/>
          </a:p>
        </p:txBody>
      </p:sp>
      <p:sp>
        <p:nvSpPr>
          <p:cNvPr id="3" name="Zástupný symbol pro obsah 2"/>
          <p:cNvSpPr>
            <a:spLocks noGrp="1"/>
          </p:cNvSpPr>
          <p:nvPr>
            <p:ph idx="1"/>
          </p:nvPr>
        </p:nvSpPr>
        <p:spPr>
          <a:xfrm>
            <a:off x="504000" y="1502229"/>
            <a:ext cx="8136000" cy="4869771"/>
          </a:xfrm>
        </p:spPr>
        <p:txBody>
          <a:bodyPr/>
          <a:lstStyle/>
          <a:p>
            <a:pPr marL="342900" indent="-342900" defTabSz="914400"/>
            <a:r>
              <a:rPr lang="cs-CZ" altLang="cs-CZ" sz="2000" dirty="0"/>
              <a:t>30.léta 20.století – první plány </a:t>
            </a:r>
          </a:p>
          <a:p>
            <a:pPr marL="342900" indent="-342900" defTabSz="914400"/>
            <a:endParaRPr lang="cs-CZ" altLang="cs-CZ" sz="2000" dirty="0" smtClean="0"/>
          </a:p>
          <a:p>
            <a:pPr marL="342900" indent="-342900" defTabSz="914400"/>
            <a:r>
              <a:rPr lang="cs-CZ" altLang="cs-CZ" sz="2000" dirty="0" smtClean="0"/>
              <a:t>60.léta </a:t>
            </a:r>
            <a:r>
              <a:rPr lang="cs-CZ" altLang="cs-CZ" sz="2000" dirty="0"/>
              <a:t>20.století – </a:t>
            </a:r>
            <a:r>
              <a:rPr lang="cs-CZ" altLang="cs-CZ" sz="2000" dirty="0" smtClean="0"/>
              <a:t>studie , projekty , průzkum</a:t>
            </a:r>
            <a:endParaRPr lang="cs-CZ" altLang="cs-CZ" sz="2000" dirty="0"/>
          </a:p>
          <a:p>
            <a:pPr marL="342900" indent="-342900" defTabSz="914400"/>
            <a:endParaRPr lang="cs-CZ" altLang="cs-CZ" sz="2000" dirty="0" smtClean="0"/>
          </a:p>
          <a:p>
            <a:pPr marL="342900" indent="-342900" defTabSz="914400"/>
            <a:r>
              <a:rPr lang="cs-CZ" altLang="cs-CZ" sz="2000" dirty="0" smtClean="0"/>
              <a:t>1971-1978 </a:t>
            </a:r>
            <a:r>
              <a:rPr lang="cs-CZ" altLang="cs-CZ" sz="2000" dirty="0"/>
              <a:t>– </a:t>
            </a:r>
            <a:r>
              <a:rPr lang="cs-CZ" altLang="cs-CZ" sz="2000" dirty="0" smtClean="0"/>
              <a:t>výstavba</a:t>
            </a:r>
          </a:p>
          <a:p>
            <a:pPr marL="342900" indent="-342900" defTabSz="914400"/>
            <a:r>
              <a:rPr lang="cs-CZ" altLang="cs-CZ" dirty="0" smtClean="0"/>
              <a:t>   1.11.1972 – zahájení betonáže</a:t>
            </a:r>
          </a:p>
          <a:p>
            <a:pPr marL="342900" indent="-342900" defTabSz="914400"/>
            <a:r>
              <a:rPr lang="cs-CZ" altLang="cs-CZ" dirty="0" smtClean="0"/>
              <a:t>   1. 8.1974 – zahájení sypání hráze </a:t>
            </a:r>
            <a:endParaRPr lang="cs-CZ" altLang="cs-CZ" dirty="0"/>
          </a:p>
          <a:p>
            <a:pPr marL="342900" indent="-342900" defTabSz="914400"/>
            <a:r>
              <a:rPr lang="cs-CZ" altLang="cs-CZ" dirty="0" smtClean="0"/>
              <a:t>  10.7.1976 </a:t>
            </a:r>
            <a:r>
              <a:rPr lang="cs-CZ" altLang="cs-CZ" dirty="0"/>
              <a:t>– zahájení napouštění</a:t>
            </a:r>
          </a:p>
          <a:p>
            <a:pPr marL="342900" indent="-342900" defTabSz="914400"/>
            <a:r>
              <a:rPr lang="cs-CZ" altLang="cs-CZ" dirty="0" smtClean="0"/>
              <a:t>  29.9.1977 </a:t>
            </a:r>
            <a:r>
              <a:rPr lang="cs-CZ" altLang="cs-CZ" dirty="0"/>
              <a:t>– poslední m3 </a:t>
            </a:r>
            <a:r>
              <a:rPr lang="cs-CZ" altLang="cs-CZ" dirty="0" smtClean="0"/>
              <a:t>hlíny  </a:t>
            </a:r>
            <a:r>
              <a:rPr lang="cs-CZ" altLang="cs-CZ" dirty="0"/>
              <a:t>do hráze</a:t>
            </a:r>
          </a:p>
          <a:p>
            <a:pPr marL="342900" indent="-342900" defTabSz="914400"/>
            <a:r>
              <a:rPr lang="cs-CZ" altLang="cs-CZ" dirty="0" smtClean="0"/>
              <a:t> 15.12. 1978 </a:t>
            </a:r>
            <a:r>
              <a:rPr lang="cs-CZ" altLang="cs-CZ" dirty="0"/>
              <a:t>– </a:t>
            </a:r>
            <a:r>
              <a:rPr lang="cs-CZ" altLang="cs-CZ" dirty="0" smtClean="0"/>
              <a:t>uvedení </a:t>
            </a:r>
            <a:r>
              <a:rPr lang="cs-CZ" altLang="cs-CZ" dirty="0"/>
              <a:t>do </a:t>
            </a:r>
            <a:r>
              <a:rPr lang="cs-CZ" altLang="cs-CZ" dirty="0" smtClean="0"/>
              <a:t>provozu celé elektrárny</a:t>
            </a:r>
            <a:endParaRPr lang="cs-CZ" alt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a:t>
            </a:fld>
            <a:endParaRPr lang="cs-CZ"/>
          </a:p>
        </p:txBody>
      </p:sp>
      <p:pic>
        <p:nvPicPr>
          <p:cNvPr id="5" name="Picture 5" descr="09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07832" y="2449883"/>
            <a:ext cx="3793574" cy="2666516"/>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5" descr="169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72744" y="4399675"/>
            <a:ext cx="3280390" cy="2329186"/>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17265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smtClean="0"/>
              <a:t>Parametry VD Dalešice a VN Mohelno</a:t>
            </a:r>
            <a:endParaRPr lang="cs-CZ" dirty="0"/>
          </a:p>
        </p:txBody>
      </p:sp>
      <p:sp>
        <p:nvSpPr>
          <p:cNvPr id="3" name="Zástupný symbol pro obsah 2"/>
          <p:cNvSpPr>
            <a:spLocks noGrp="1"/>
          </p:cNvSpPr>
          <p:nvPr>
            <p:ph idx="1"/>
          </p:nvPr>
        </p:nvSpPr>
        <p:spPr>
          <a:xfrm>
            <a:off x="504000" y="1692000"/>
            <a:ext cx="3452180" cy="4680000"/>
          </a:xfrm>
        </p:spPr>
        <p:txBody>
          <a:bodyPr/>
          <a:lstStyle/>
          <a:p>
            <a:r>
              <a:rPr lang="cs-CZ" sz="1800" b="1" dirty="0" smtClean="0"/>
              <a:t>VD Dalešice</a:t>
            </a:r>
          </a:p>
          <a:p>
            <a:r>
              <a:rPr lang="cs-CZ" dirty="0" smtClean="0"/>
              <a:t>Sypaná hráz 100m vysoká</a:t>
            </a:r>
          </a:p>
          <a:p>
            <a:r>
              <a:rPr lang="cs-CZ" dirty="0" smtClean="0"/>
              <a:t>Objem 127mil.m3</a:t>
            </a:r>
          </a:p>
          <a:p>
            <a:r>
              <a:rPr lang="cs-CZ" dirty="0" smtClean="0"/>
              <a:t>Délka jezera 25km, plocha 482ha</a:t>
            </a:r>
          </a:p>
          <a:p>
            <a:r>
              <a:rPr lang="cs-CZ" dirty="0" smtClean="0"/>
              <a:t>Kolísání hladin – denní cca 2m, roční až 19m</a:t>
            </a:r>
          </a:p>
          <a:p>
            <a:endParaRPr lang="cs-CZ" dirty="0" smtClean="0"/>
          </a:p>
          <a:p>
            <a:r>
              <a:rPr lang="cs-CZ" sz="1800" b="1" dirty="0" smtClean="0"/>
              <a:t>VN Mohelno</a:t>
            </a:r>
            <a:endParaRPr lang="cs-CZ" sz="1800" b="1" dirty="0"/>
          </a:p>
          <a:p>
            <a:r>
              <a:rPr lang="cs-CZ" dirty="0" smtClean="0"/>
              <a:t>Betonová hráz 50m vysoká</a:t>
            </a:r>
          </a:p>
          <a:p>
            <a:r>
              <a:rPr lang="cs-CZ" dirty="0" smtClean="0"/>
              <a:t>Objem 17mil.m3</a:t>
            </a:r>
          </a:p>
          <a:p>
            <a:r>
              <a:rPr lang="cs-CZ" dirty="0" smtClean="0"/>
              <a:t>Délka jezera 7km, plocha 117ha</a:t>
            </a:r>
          </a:p>
          <a:p>
            <a:r>
              <a:rPr lang="cs-CZ" dirty="0" smtClean="0"/>
              <a:t>Kolísání hladiny – až 12,5m během dne</a:t>
            </a:r>
          </a:p>
          <a:p>
            <a:endParaRPr lang="cs-CZ" dirty="0" smtClean="0"/>
          </a:p>
          <a:p>
            <a:r>
              <a:rPr lang="cs-CZ" dirty="0"/>
              <a:t>100letá voda – 315m3/s</a:t>
            </a:r>
          </a:p>
          <a:p>
            <a:r>
              <a:rPr lang="cs-CZ" dirty="0"/>
              <a:t>Průměrný roční průtok  6m3/s</a:t>
            </a: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a:t>
            </a:fld>
            <a:endParaRPr lang="cs-CZ"/>
          </a:p>
        </p:txBody>
      </p:sp>
      <p:pic>
        <p:nvPicPr>
          <p:cNvPr id="5" name="Picture 5" descr="2152"/>
          <p:cNvPicPr>
            <a:picLocks noChangeAspect="1" noChangeArrowheads="1"/>
          </p:cNvPicPr>
          <p:nvPr/>
        </p:nvPicPr>
        <p:blipFill>
          <a:blip r:embed="rId2" cstate="screen">
            <a:lum bright="-6000"/>
            <a:extLst>
              <a:ext uri="{28A0092B-C50C-407E-A947-70E740481C1C}">
                <a14:useLocalDpi xmlns:a14="http://schemas.microsoft.com/office/drawing/2010/main"/>
              </a:ext>
            </a:extLst>
          </a:blip>
          <a:srcRect/>
          <a:stretch>
            <a:fillRect/>
          </a:stretch>
        </p:blipFill>
        <p:spPr bwMode="auto">
          <a:xfrm>
            <a:off x="4195050" y="1744796"/>
            <a:ext cx="4491750" cy="3183258"/>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023316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3220</TotalTime>
  <Words>127</Words>
  <Application>Microsoft Office PowerPoint</Application>
  <PresentationFormat>Předvádění na obrazovce (4:3)</PresentationFormat>
  <Paragraphs>41</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BLANK</vt:lpstr>
      <vt:lpstr>ŘEZ SYPANOU HRÁZÍ a ELEKTRÁRNOU</vt:lpstr>
      <vt:lpstr>Základní informace</vt:lpstr>
      <vt:lpstr>Historie</vt:lpstr>
      <vt:lpstr>Parametry VD Dalešice a VN Mohelno</vt:lpstr>
    </vt:vector>
  </TitlesOfParts>
  <Company>ČEZ ICT Services, a. 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REALIZOVANÉ  OPRAVY  EDA</dc:title>
  <dc:creator>Došek Tomáš</dc:creator>
  <cp:keywords>ČEZ</cp:keywords>
  <cp:lastModifiedBy>Spilka Petr</cp:lastModifiedBy>
  <cp:revision>68</cp:revision>
  <dcterms:created xsi:type="dcterms:W3CDTF">2013-12-10T07:43:03Z</dcterms:created>
  <dcterms:modified xsi:type="dcterms:W3CDTF">2013-12-19T11:37:28Z</dcterms:modified>
  <cp:category>šablona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ies>
</file>