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9"/>
  </p:notesMasterIdLst>
  <p:handoutMasterIdLst>
    <p:handoutMasterId r:id="rId10"/>
  </p:handoutMasterIdLst>
  <p:sldIdLst>
    <p:sldId id="256" r:id="rId2"/>
    <p:sldId id="257" r:id="rId3"/>
    <p:sldId id="286" r:id="rId4"/>
    <p:sldId id="289" r:id="rId5"/>
    <p:sldId id="287" r:id="rId6"/>
    <p:sldId id="293" r:id="rId7"/>
    <p:sldId id="295" r:id="rId8"/>
  </p:sldIdLst>
  <p:sldSz cx="9144000" cy="6858000" type="screen4x3"/>
  <p:notesSz cx="6662738" cy="9906000"/>
  <p:defaultTextStyle>
    <a:defPPr>
      <a:defRPr lang="en-US"/>
    </a:defPPr>
    <a:lvl1pPr algn="l" rtl="0" fontAlgn="base">
      <a:spcBef>
        <a:spcPct val="0"/>
      </a:spcBef>
      <a:spcAft>
        <a:spcPct val="0"/>
      </a:spcAft>
      <a:defRPr sz="1400" i="1" kern="1200">
        <a:solidFill>
          <a:schemeClr val="tx1"/>
        </a:solidFill>
        <a:latin typeface="Arial" charset="0"/>
        <a:ea typeface="+mn-ea"/>
        <a:cs typeface="Arial" charset="0"/>
      </a:defRPr>
    </a:lvl1pPr>
    <a:lvl2pPr marL="465138" indent="-7938" algn="l" rtl="0" fontAlgn="base">
      <a:spcBef>
        <a:spcPct val="0"/>
      </a:spcBef>
      <a:spcAft>
        <a:spcPct val="0"/>
      </a:spcAft>
      <a:defRPr sz="1400" i="1" kern="1200">
        <a:solidFill>
          <a:schemeClr val="tx1"/>
        </a:solidFill>
        <a:latin typeface="Arial" charset="0"/>
        <a:ea typeface="+mn-ea"/>
        <a:cs typeface="Arial" charset="0"/>
      </a:defRPr>
    </a:lvl2pPr>
    <a:lvl3pPr marL="931863" indent="-17463" algn="l" rtl="0" fontAlgn="base">
      <a:spcBef>
        <a:spcPct val="0"/>
      </a:spcBef>
      <a:spcAft>
        <a:spcPct val="0"/>
      </a:spcAft>
      <a:defRPr sz="1400" i="1" kern="1200">
        <a:solidFill>
          <a:schemeClr val="tx1"/>
        </a:solidFill>
        <a:latin typeface="Arial" charset="0"/>
        <a:ea typeface="+mn-ea"/>
        <a:cs typeface="Arial" charset="0"/>
      </a:defRPr>
    </a:lvl3pPr>
    <a:lvl4pPr marL="1398588" indent="-26988" algn="l" rtl="0" fontAlgn="base">
      <a:spcBef>
        <a:spcPct val="0"/>
      </a:spcBef>
      <a:spcAft>
        <a:spcPct val="0"/>
      </a:spcAft>
      <a:defRPr sz="1400" i="1" kern="1200">
        <a:solidFill>
          <a:schemeClr val="tx1"/>
        </a:solidFill>
        <a:latin typeface="Arial" charset="0"/>
        <a:ea typeface="+mn-ea"/>
        <a:cs typeface="Arial" charset="0"/>
      </a:defRPr>
    </a:lvl4pPr>
    <a:lvl5pPr marL="1865313" indent="-36513" algn="l" rtl="0" fontAlgn="base">
      <a:spcBef>
        <a:spcPct val="0"/>
      </a:spcBef>
      <a:spcAft>
        <a:spcPct val="0"/>
      </a:spcAft>
      <a:defRPr sz="1400" i="1" kern="1200">
        <a:solidFill>
          <a:schemeClr val="tx1"/>
        </a:solidFill>
        <a:latin typeface="Arial" charset="0"/>
        <a:ea typeface="+mn-ea"/>
        <a:cs typeface="Arial" charset="0"/>
      </a:defRPr>
    </a:lvl5pPr>
    <a:lvl6pPr marL="2286000" algn="l" defTabSz="914400" rtl="0" eaLnBrk="1" latinLnBrk="0" hangingPunct="1">
      <a:defRPr sz="1400" i="1" kern="1200">
        <a:solidFill>
          <a:schemeClr val="tx1"/>
        </a:solidFill>
        <a:latin typeface="Arial" charset="0"/>
        <a:ea typeface="+mn-ea"/>
        <a:cs typeface="Arial" charset="0"/>
      </a:defRPr>
    </a:lvl6pPr>
    <a:lvl7pPr marL="2743200" algn="l" defTabSz="914400" rtl="0" eaLnBrk="1" latinLnBrk="0" hangingPunct="1">
      <a:defRPr sz="1400" i="1" kern="1200">
        <a:solidFill>
          <a:schemeClr val="tx1"/>
        </a:solidFill>
        <a:latin typeface="Arial" charset="0"/>
        <a:ea typeface="+mn-ea"/>
        <a:cs typeface="Arial" charset="0"/>
      </a:defRPr>
    </a:lvl7pPr>
    <a:lvl8pPr marL="3200400" algn="l" defTabSz="914400" rtl="0" eaLnBrk="1" latinLnBrk="0" hangingPunct="1">
      <a:defRPr sz="1400" i="1" kern="1200">
        <a:solidFill>
          <a:schemeClr val="tx1"/>
        </a:solidFill>
        <a:latin typeface="Arial" charset="0"/>
        <a:ea typeface="+mn-ea"/>
        <a:cs typeface="Arial" charset="0"/>
      </a:defRPr>
    </a:lvl8pPr>
    <a:lvl9pPr marL="3657600" algn="l" defTabSz="914400" rtl="0" eaLnBrk="1" latinLnBrk="0" hangingPunct="1">
      <a:defRPr sz="1400"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E6E6E6"/>
    <a:srgbClr val="F24F00"/>
    <a:srgbClr val="606060"/>
    <a:srgbClr val="969696"/>
    <a:srgbClr val="F24800"/>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1402" autoAdjust="0"/>
  </p:normalViewPr>
  <p:slideViewPr>
    <p:cSldViewPr snapToGrid="0">
      <p:cViewPr>
        <p:scale>
          <a:sx n="108" d="100"/>
          <a:sy n="108" d="100"/>
        </p:scale>
        <p:origin x="-2106"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iberajar\Dokumenty\Z&#225;kazn&#237;ci\Ledvice\TK%20Ledvice%202013\porovn&#225;n&#23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2">
                  <a:lumMod val="25000"/>
                </a:schemeClr>
              </a:solidFill>
            </c:spPr>
          </c:dPt>
          <c:dPt>
            <c:idx val="1"/>
            <c:invertIfNegative val="0"/>
            <c:bubble3D val="0"/>
            <c:spPr>
              <a:solidFill>
                <a:schemeClr val="accent6">
                  <a:lumMod val="75000"/>
                </a:schemeClr>
              </a:solidFill>
            </c:spPr>
          </c:dPt>
          <c:dLbls>
            <c:numFmt formatCode="#,##0" sourceLinked="0"/>
            <c:txPr>
              <a:bodyPr/>
              <a:lstStyle/>
              <a:p>
                <a:pPr>
                  <a:defRPr sz="1100" b="1"/>
                </a:pPr>
                <a:endParaRPr lang="cs-CZ"/>
              </a:p>
            </c:txPr>
            <c:showLegendKey val="0"/>
            <c:showVal val="1"/>
            <c:showCatName val="0"/>
            <c:showSerName val="0"/>
            <c:showPercent val="0"/>
            <c:showBubbleSize val="0"/>
            <c:separator> </c:separator>
            <c:showLeaderLines val="0"/>
          </c:dLbls>
          <c:cat>
            <c:strRef>
              <c:f>List1!$A$2:$A$4</c:f>
              <c:strCache>
                <c:ptCount val="3"/>
                <c:pt idx="0">
                  <c:v>uhelný kotel</c:v>
                </c:pt>
                <c:pt idx="1">
                  <c:v>ČEZ Teplárenská</c:v>
                </c:pt>
                <c:pt idx="2">
                  <c:v>zemní plyn</c:v>
                </c:pt>
              </c:strCache>
            </c:strRef>
          </c:cat>
          <c:val>
            <c:numRef>
              <c:f>List1!$B$2:$B$4</c:f>
              <c:numCache>
                <c:formatCode>0</c:formatCode>
                <c:ptCount val="3"/>
                <c:pt idx="0">
                  <c:v>26583.699999999997</c:v>
                </c:pt>
                <c:pt idx="1">
                  <c:v>28629.25</c:v>
                </c:pt>
                <c:pt idx="2">
                  <c:v>41369.9</c:v>
                </c:pt>
              </c:numCache>
            </c:numRef>
          </c:val>
        </c:ser>
        <c:dLbls>
          <c:showLegendKey val="0"/>
          <c:showVal val="0"/>
          <c:showCatName val="0"/>
          <c:showSerName val="0"/>
          <c:showPercent val="0"/>
          <c:showBubbleSize val="0"/>
        </c:dLbls>
        <c:gapWidth val="150"/>
        <c:axId val="83960960"/>
        <c:axId val="83962496"/>
      </c:barChart>
      <c:catAx>
        <c:axId val="83960960"/>
        <c:scaling>
          <c:orientation val="minMax"/>
        </c:scaling>
        <c:delete val="0"/>
        <c:axPos val="b"/>
        <c:majorTickMark val="out"/>
        <c:minorTickMark val="none"/>
        <c:tickLblPos val="nextTo"/>
        <c:crossAx val="83962496"/>
        <c:crosses val="autoZero"/>
        <c:auto val="1"/>
        <c:lblAlgn val="ctr"/>
        <c:lblOffset val="100"/>
        <c:noMultiLvlLbl val="0"/>
      </c:catAx>
      <c:valAx>
        <c:axId val="83962496"/>
        <c:scaling>
          <c:orientation val="minMax"/>
        </c:scaling>
        <c:delete val="0"/>
        <c:axPos val="l"/>
        <c:majorGridlines/>
        <c:numFmt formatCode="0" sourceLinked="1"/>
        <c:majorTickMark val="out"/>
        <c:minorTickMark val="none"/>
        <c:tickLblPos val="nextTo"/>
        <c:crossAx val="8396096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0.74616</cdr:x>
      <cdr:y>0.13021</cdr:y>
    </cdr:from>
    <cdr:to>
      <cdr:x>0.90291</cdr:x>
      <cdr:y>0.2277</cdr:y>
    </cdr:to>
    <cdr:sp macro="" textlink="">
      <cdr:nvSpPr>
        <cdr:cNvPr id="2" name="TextovéPole 4"/>
        <cdr:cNvSpPr txBox="1"/>
      </cdr:nvSpPr>
      <cdr:spPr>
        <a:xfrm xmlns:a="http://schemas.openxmlformats.org/drawingml/2006/main">
          <a:off x="3180861" y="534393"/>
          <a:ext cx="668216"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400" i="1" kern="1200">
              <a:solidFill>
                <a:schemeClr val="tx1"/>
              </a:solidFill>
              <a:latin typeface="Arial" charset="0"/>
              <a:ea typeface="+mn-ea"/>
              <a:cs typeface="Arial" charset="0"/>
            </a:defRPr>
          </a:lvl1pPr>
          <a:lvl2pPr marL="465138" indent="-7938" algn="l" rtl="0" fontAlgn="base">
            <a:spcBef>
              <a:spcPct val="0"/>
            </a:spcBef>
            <a:spcAft>
              <a:spcPct val="0"/>
            </a:spcAft>
            <a:defRPr sz="1400" i="1" kern="1200">
              <a:solidFill>
                <a:schemeClr val="tx1"/>
              </a:solidFill>
              <a:latin typeface="Arial" charset="0"/>
              <a:ea typeface="+mn-ea"/>
              <a:cs typeface="Arial" charset="0"/>
            </a:defRPr>
          </a:lvl2pPr>
          <a:lvl3pPr marL="931863" indent="-17463" algn="l" rtl="0" fontAlgn="base">
            <a:spcBef>
              <a:spcPct val="0"/>
            </a:spcBef>
            <a:spcAft>
              <a:spcPct val="0"/>
            </a:spcAft>
            <a:defRPr sz="1400" i="1" kern="1200">
              <a:solidFill>
                <a:schemeClr val="tx1"/>
              </a:solidFill>
              <a:latin typeface="Arial" charset="0"/>
              <a:ea typeface="+mn-ea"/>
              <a:cs typeface="Arial" charset="0"/>
            </a:defRPr>
          </a:lvl3pPr>
          <a:lvl4pPr marL="1398588" indent="-26988" algn="l" rtl="0" fontAlgn="base">
            <a:spcBef>
              <a:spcPct val="0"/>
            </a:spcBef>
            <a:spcAft>
              <a:spcPct val="0"/>
            </a:spcAft>
            <a:defRPr sz="1400" i="1" kern="1200">
              <a:solidFill>
                <a:schemeClr val="tx1"/>
              </a:solidFill>
              <a:latin typeface="Arial" charset="0"/>
              <a:ea typeface="+mn-ea"/>
              <a:cs typeface="Arial" charset="0"/>
            </a:defRPr>
          </a:lvl4pPr>
          <a:lvl5pPr marL="1865313" indent="-36513" algn="l" rtl="0" fontAlgn="base">
            <a:spcBef>
              <a:spcPct val="0"/>
            </a:spcBef>
            <a:spcAft>
              <a:spcPct val="0"/>
            </a:spcAft>
            <a:defRPr sz="1400" i="1" kern="1200">
              <a:solidFill>
                <a:schemeClr val="tx1"/>
              </a:solidFill>
              <a:latin typeface="Arial" charset="0"/>
              <a:ea typeface="+mn-ea"/>
              <a:cs typeface="Arial" charset="0"/>
            </a:defRPr>
          </a:lvl5pPr>
          <a:lvl6pPr marL="2286000" algn="l" defTabSz="914400" rtl="0" eaLnBrk="1" latinLnBrk="0" hangingPunct="1">
            <a:defRPr sz="1400" i="1" kern="1200">
              <a:solidFill>
                <a:schemeClr val="tx1"/>
              </a:solidFill>
              <a:latin typeface="Arial" charset="0"/>
              <a:ea typeface="+mn-ea"/>
              <a:cs typeface="Arial" charset="0"/>
            </a:defRPr>
          </a:lvl6pPr>
          <a:lvl7pPr marL="2743200" algn="l" defTabSz="914400" rtl="0" eaLnBrk="1" latinLnBrk="0" hangingPunct="1">
            <a:defRPr sz="1400" i="1" kern="1200">
              <a:solidFill>
                <a:schemeClr val="tx1"/>
              </a:solidFill>
              <a:latin typeface="Arial" charset="0"/>
              <a:ea typeface="+mn-ea"/>
              <a:cs typeface="Arial" charset="0"/>
            </a:defRPr>
          </a:lvl7pPr>
          <a:lvl8pPr marL="3200400" algn="l" defTabSz="914400" rtl="0" eaLnBrk="1" latinLnBrk="0" hangingPunct="1">
            <a:defRPr sz="1400" i="1" kern="1200">
              <a:solidFill>
                <a:schemeClr val="tx1"/>
              </a:solidFill>
              <a:latin typeface="Arial" charset="0"/>
              <a:ea typeface="+mn-ea"/>
              <a:cs typeface="Arial" charset="0"/>
            </a:defRPr>
          </a:lvl8pPr>
          <a:lvl9pPr marL="3657600" algn="l" defTabSz="914400" rtl="0" eaLnBrk="1" latinLnBrk="0" hangingPunct="1">
            <a:defRPr sz="1400" i="1" kern="1200">
              <a:solidFill>
                <a:schemeClr val="tx1"/>
              </a:solidFill>
              <a:latin typeface="Arial" charset="0"/>
              <a:ea typeface="+mn-ea"/>
              <a:cs typeface="Arial" charset="0"/>
            </a:defRPr>
          </a:lvl9pPr>
        </a:lstStyle>
        <a:p xmlns:a="http://schemas.openxmlformats.org/drawingml/2006/main">
          <a:pPr algn="ctr"/>
          <a:r>
            <a:rPr lang="cs-CZ" sz="1000" i="0" dirty="0" smtClean="0"/>
            <a:t>Kč/GJ</a:t>
          </a:r>
        </a:p>
        <a:p xmlns:a="http://schemas.openxmlformats.org/drawingml/2006/main">
          <a:pPr algn="ctr"/>
          <a:r>
            <a:rPr lang="cs-CZ" sz="1000" i="0" dirty="0" smtClean="0"/>
            <a:t>637</a:t>
          </a:r>
          <a:endParaRPr lang="cs-CZ" sz="1050" i="0" dirty="0"/>
        </a:p>
      </cdr:txBody>
    </cdr:sp>
  </cdr:relSizeAnchor>
  <cdr:relSizeAnchor xmlns:cdr="http://schemas.openxmlformats.org/drawingml/2006/chartDrawing">
    <cdr:from>
      <cdr:x>0.7073</cdr:x>
      <cdr:y>0.93774</cdr:y>
    </cdr:from>
    <cdr:to>
      <cdr:x>0.96923</cdr:x>
      <cdr:y>1</cdr:y>
    </cdr:to>
    <cdr:sp macro="" textlink="">
      <cdr:nvSpPr>
        <cdr:cNvPr id="3" name="TextovéPole 2"/>
        <cdr:cNvSpPr txBox="1"/>
      </cdr:nvSpPr>
      <cdr:spPr>
        <a:xfrm xmlns:a="http://schemas.openxmlformats.org/drawingml/2006/main">
          <a:off x="3015195" y="3848649"/>
          <a:ext cx="1116623" cy="25552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tIns="0" rtlCol="0" anchor="t" anchorCtr="0"/>
        <a:lstStyle xmlns:a="http://schemas.openxmlformats.org/drawingml/2006/main"/>
        <a:p xmlns:a="http://schemas.openxmlformats.org/drawingml/2006/main">
          <a:r>
            <a:rPr lang="cs-CZ" sz="1050" dirty="0" smtClean="0"/>
            <a:t>plynový kotel</a:t>
          </a:r>
          <a:endParaRPr lang="cs-CZ"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ED7F73EF-90C6-4C7F-BCBF-2C97F7848F9D}" type="datetime1">
              <a:rPr lang="en-US"/>
              <a:pPr>
                <a:defRPr/>
              </a:pPr>
              <a:t>9/12/2013</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688760C0-02FC-4FC0-BC74-F333AB65C418}" type="slidenum">
              <a:rPr lang="en-US"/>
              <a:pPr>
                <a:defRPr/>
              </a:pPr>
              <a:t>‹#›</a:t>
            </a:fld>
            <a:endParaRPr lang="en-US"/>
          </a:p>
        </p:txBody>
      </p:sp>
    </p:spTree>
    <p:extLst>
      <p:ext uri="{BB962C8B-B14F-4D97-AF65-F5344CB8AC3E}">
        <p14:creationId xmlns:p14="http://schemas.microsoft.com/office/powerpoint/2010/main" val="185047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554038" y="485775"/>
            <a:ext cx="5616575"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554038" y="5580063"/>
            <a:ext cx="5616575" cy="341947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noProof="0" dirty="0" smtClean="0"/>
              <a:t>Click to edit Master text styles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atin typeface="Arial" pitchFamily="34" charset="0"/>
                <a:cs typeface="+mn-cs"/>
              </a:defRPr>
            </a:lvl1pPr>
          </a:lstStyle>
          <a:p>
            <a:pPr>
              <a:defRPr/>
            </a:pPr>
            <a:fld id="{1815BEF7-FB37-4367-ADA9-497E4C0D99F5}" type="slidenum">
              <a:rPr lang="cs-CZ"/>
              <a:pPr>
                <a:defRPr/>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pPr algn="ctr" eaLnBrk="0" hangingPunct="0">
              <a:spcBef>
                <a:spcPct val="50000"/>
              </a:spcBef>
              <a:buClr>
                <a:schemeClr val="accent2"/>
              </a:buClr>
              <a:buFont typeface="Wingdings" pitchFamily="2" charset="2"/>
              <a:buNone/>
              <a:defRPr/>
            </a:pPr>
            <a:endParaRPr lang="cs-CZ" sz="1428">
              <a:latin typeface="Arial" pitchFamily="34" charset="0"/>
              <a:cs typeface="+mn-cs"/>
            </a:endParaRPr>
          </a:p>
        </p:txBody>
      </p:sp>
    </p:spTree>
    <p:extLst>
      <p:ext uri="{BB962C8B-B14F-4D97-AF65-F5344CB8AC3E}">
        <p14:creationId xmlns:p14="http://schemas.microsoft.com/office/powerpoint/2010/main" val="2780880150"/>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DŮVĚRNÉ</a:t>
              </a:r>
            </a:p>
          </p:txBody>
        </p:sp>
        <p:sp>
          <p:nvSpPr>
            <p:cNvPr id="8" name="McK Document" hidden="1"/>
            <p:cNvSpPr txBox="1">
              <a:spLocks noChangeArrowheads="1"/>
            </p:cNvSpPr>
            <p:nvPr/>
          </p:nvSpPr>
          <p:spPr bwMode="auto">
            <a:xfrm>
              <a:off x="1768" y="3045"/>
              <a:ext cx="3167" cy="137"/>
            </a:xfrm>
            <a:prstGeom prst="rect">
              <a:avLst/>
            </a:prstGeom>
            <a:noFill/>
            <a:ln w="9525">
              <a:noFill/>
              <a:miter lim="800000"/>
              <a:headEnd/>
              <a:tailEnd/>
            </a:ln>
            <a:effectLst/>
          </p:spPr>
          <p:txBody>
            <a:bodyPr lIns="0" tIns="0" rIns="0" bIns="0" anchor="b">
              <a:spAutoFit/>
            </a:bodyPr>
            <a:lstStyle/>
            <a:p>
              <a:pPr>
                <a:defRPr/>
              </a:pPr>
              <a:r>
                <a:rPr lang="cs-CZ" sz="1428" i="0">
                  <a:latin typeface="Arial" pitchFamily="34" charset="0"/>
                  <a:cs typeface="+mn-cs"/>
                </a:rPr>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04863" eaLnBrk="0" hangingPunct="0"/>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95350">
              <a:lnSpc>
                <a:spcPct val="110000"/>
              </a:lnSpc>
              <a:buSzPct val="120000"/>
            </a:pPr>
            <a:r>
              <a:rPr lang="cs-CZ" sz="1800" b="1" i="0">
                <a:solidFill>
                  <a:schemeClr val="bg1"/>
                </a:solidFill>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1200" i="0"/>
              <a:t>Last Modified 10/4/2004 4:39:06 PM Central Europe Standard Time</a:t>
            </a:r>
            <a:endParaRPr lang="cs-CZ" sz="1200" i="0"/>
          </a:p>
        </p:txBody>
      </p:sp>
      <p:sp>
        <p:nvSpPr>
          <p:cNvPr id="14" name="Printed" hidden="1"/>
          <p:cNvSpPr txBox="1">
            <a:spLocks noChangeArrowheads="1"/>
          </p:cNvSpPr>
          <p:nvPr/>
        </p:nvSpPr>
        <p:spPr bwMode="auto">
          <a:xfrm>
            <a:off x="427038" y="815975"/>
            <a:ext cx="43068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200" i="0"/>
              <a:t>Printed 10/4/2004 11:36:40 AM Central Europe Standard Time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cs-CZ" smtClean="0"/>
              <a:t>Kliknutím lze upravit styly předlohy textu.</a:t>
            </a:r>
          </a:p>
          <a:p>
            <a:pPr lvl="1"/>
            <a:r>
              <a:rPr lang="cs-CZ" smtClean="0"/>
              <a:t>Druhá úroveň</a:t>
            </a:r>
          </a:p>
        </p:txBody>
      </p:sp>
    </p:spTree>
    <p:extLst>
      <p:ext uri="{BB962C8B-B14F-4D97-AF65-F5344CB8AC3E}">
        <p14:creationId xmlns:p14="http://schemas.microsoft.com/office/powerpoint/2010/main" val="16205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7" name="Text Placeholder 6"/>
          <p:cNvSpPr>
            <a:spLocks noGrp="1"/>
          </p:cNvSpPr>
          <p:nvPr>
            <p:ph type="body" sz="quarter" idx="11"/>
          </p:nvPr>
        </p:nvSpPr>
        <p:spPr>
          <a:xfrm>
            <a:off x="503238" y="2116800"/>
            <a:ext cx="81360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Slide Number Placeholder 3"/>
          <p:cNvSpPr>
            <a:spLocks noGrp="1"/>
          </p:cNvSpPr>
          <p:nvPr>
            <p:ph type="sldNum" sz="quarter" idx="12"/>
          </p:nvPr>
        </p:nvSpPr>
        <p:spPr/>
        <p:txBody>
          <a:bodyPr/>
          <a:lstStyle>
            <a:lvl1pPr>
              <a:defRPr/>
            </a:lvl1pPr>
          </a:lstStyle>
          <a:p>
            <a:pPr>
              <a:defRPr/>
            </a:pPr>
            <a:fld id="{920849D8-786A-47E1-AF16-FF781339EE25}" type="slidenum">
              <a:rPr lang="cs-CZ"/>
              <a:pPr>
                <a:defRPr/>
              </a:pPr>
              <a:t>‹#›</a:t>
            </a:fld>
            <a:endParaRPr lang="cs-CZ"/>
          </a:p>
        </p:txBody>
      </p:sp>
    </p:spTree>
    <p:extLst>
      <p:ext uri="{BB962C8B-B14F-4D97-AF65-F5344CB8AC3E}">
        <p14:creationId xmlns:p14="http://schemas.microsoft.com/office/powerpoint/2010/main" val="262967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ipart Grey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50BBBDBD-19BE-477A-B0D8-638802F62E8D}" type="slidenum">
              <a:rPr lang="cs-CZ"/>
              <a:pPr>
                <a:defRPr/>
              </a:pPr>
              <a:t>‹#›</a:t>
            </a:fld>
            <a:endParaRPr lang="cs-CZ"/>
          </a:p>
        </p:txBody>
      </p:sp>
    </p:spTree>
    <p:extLst>
      <p:ext uri="{BB962C8B-B14F-4D97-AF65-F5344CB8AC3E}">
        <p14:creationId xmlns:p14="http://schemas.microsoft.com/office/powerpoint/2010/main" val="223622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ipart grey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908F52B5-4954-46F0-AB00-C5AC26804B54}" type="slidenum">
              <a:rPr lang="cs-CZ"/>
              <a:pPr>
                <a:defRPr/>
              </a:pPr>
              <a:t>‹#›</a:t>
            </a:fld>
            <a:endParaRPr lang="cs-CZ"/>
          </a:p>
        </p:txBody>
      </p:sp>
    </p:spTree>
    <p:extLst>
      <p:ext uri="{BB962C8B-B14F-4D97-AF65-F5344CB8AC3E}">
        <p14:creationId xmlns:p14="http://schemas.microsoft.com/office/powerpoint/2010/main" val="130004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ipart Grey-Whit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pPr>
              <a:defRPr/>
            </a:pPr>
            <a:fld id="{922EAF2F-279B-4364-AD90-A33E78FD9326}" type="slidenum">
              <a:rPr lang="cs-CZ"/>
              <a:pPr>
                <a:defRPr/>
              </a:pPr>
              <a:t>‹#›</a:t>
            </a:fld>
            <a:endParaRPr lang="cs-CZ"/>
          </a:p>
        </p:txBody>
      </p:sp>
    </p:spTree>
    <p:extLst>
      <p:ext uri="{BB962C8B-B14F-4D97-AF65-F5344CB8AC3E}">
        <p14:creationId xmlns:p14="http://schemas.microsoft.com/office/powerpoint/2010/main" val="249250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ipart Grey-White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pPr>
              <a:defRPr/>
            </a:pPr>
            <a:fld id="{AAFC26E3-C53A-4BDE-A7C6-BD736A76A85A}" type="slidenum">
              <a:rPr lang="cs-CZ"/>
              <a:pPr>
                <a:defRPr/>
              </a:pPr>
              <a:t>‹#›</a:t>
            </a:fld>
            <a:endParaRPr lang="cs-CZ"/>
          </a:p>
        </p:txBody>
      </p:sp>
    </p:spTree>
    <p:extLst>
      <p:ext uri="{BB962C8B-B14F-4D97-AF65-F5344CB8AC3E}">
        <p14:creationId xmlns:p14="http://schemas.microsoft.com/office/powerpoint/2010/main" val="144908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pPr>
              <a:defRPr/>
            </a:pPr>
            <a:fld id="{EDE30556-69F8-49B7-9B21-DF2B814B30AA}" type="slidenum">
              <a:rPr lang="cs-CZ"/>
              <a:pPr>
                <a:defRPr/>
              </a:pPr>
              <a:t>‹#›</a:t>
            </a:fld>
            <a:endParaRPr lang="cs-CZ"/>
          </a:p>
        </p:txBody>
      </p:sp>
    </p:spTree>
    <p:extLst>
      <p:ext uri="{BB962C8B-B14F-4D97-AF65-F5344CB8AC3E}">
        <p14:creationId xmlns:p14="http://schemas.microsoft.com/office/powerpoint/2010/main" val="241537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pPr>
              <a:defRPr/>
            </a:pPr>
            <a:fld id="{877791FC-DC8E-4A2B-9291-A32EDED08B1E}" type="slidenum">
              <a:rPr lang="cs-CZ"/>
              <a:pPr>
                <a:defRPr/>
              </a:pPr>
              <a:t>‹#›</a:t>
            </a:fld>
            <a:endParaRPr lang="cs-CZ"/>
          </a:p>
        </p:txBody>
      </p:sp>
    </p:spTree>
    <p:extLst>
      <p:ext uri="{BB962C8B-B14F-4D97-AF65-F5344CB8AC3E}">
        <p14:creationId xmlns:p14="http://schemas.microsoft.com/office/powerpoint/2010/main" val="189506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pPr>
              <a:defRPr/>
            </a:pPr>
            <a:fld id="{CA7355D1-D8B8-4FE3-BC61-7CA4F7A157B2}" type="slidenum">
              <a:rPr lang="cs-CZ"/>
              <a:pPr>
                <a:defRPr/>
              </a:pPr>
              <a:t>‹#›</a:t>
            </a:fld>
            <a:endParaRPr lang="cs-CZ"/>
          </a:p>
        </p:txBody>
      </p:sp>
    </p:spTree>
    <p:extLst>
      <p:ext uri="{BB962C8B-B14F-4D97-AF65-F5344CB8AC3E}">
        <p14:creationId xmlns:p14="http://schemas.microsoft.com/office/powerpoint/2010/main" val="1435506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pPr>
              <a:defRPr/>
            </a:pPr>
            <a:fld id="{CD2C8A7C-DED2-4C03-8071-A9B21777631F}" type="slidenum">
              <a:rPr lang="cs-CZ"/>
              <a:pPr>
                <a:defRPr/>
              </a:pPr>
              <a:t>‹#›</a:t>
            </a:fld>
            <a:endParaRPr lang="cs-CZ"/>
          </a:p>
        </p:txBody>
      </p:sp>
    </p:spTree>
    <p:extLst>
      <p:ext uri="{BB962C8B-B14F-4D97-AF65-F5344CB8AC3E}">
        <p14:creationId xmlns:p14="http://schemas.microsoft.com/office/powerpoint/2010/main" val="3427224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ictur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pPr>
              <a:defRPr/>
            </a:pPr>
            <a:fld id="{1621E511-CFCF-4DF3-95C2-BA42B7766BB3}" type="slidenum">
              <a:rPr lang="cs-CZ"/>
              <a:pPr>
                <a:defRPr/>
              </a:pPr>
              <a:t>‹#›</a:t>
            </a:fld>
            <a:endParaRPr lang="cs-CZ"/>
          </a:p>
        </p:txBody>
      </p:sp>
    </p:spTree>
    <p:extLst>
      <p:ext uri="{BB962C8B-B14F-4D97-AF65-F5344CB8AC3E}">
        <p14:creationId xmlns:p14="http://schemas.microsoft.com/office/powerpoint/2010/main" val="31617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4" name="Straight Connector 4"/>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1" y="437652"/>
            <a:ext cx="6876000" cy="820800"/>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1692000"/>
            <a:ext cx="8136000" cy="4680000"/>
          </a:xfrm>
        </p:spPr>
        <p:txBody>
          <a:bodyPr/>
          <a:lstStyle>
            <a:lvl2pPr>
              <a:buClr>
                <a:srgbClr val="F24F00"/>
              </a:buClr>
              <a:defRPr/>
            </a:lvl2pPr>
            <a:lvl3pPr>
              <a:buClr>
                <a:srgbClr val="C8C8C8"/>
              </a:buClr>
              <a:defRPr/>
            </a:lvl3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5" name="Slide Number Placeholder 3"/>
          <p:cNvSpPr>
            <a:spLocks noGrp="1"/>
          </p:cNvSpPr>
          <p:nvPr>
            <p:ph type="sldNum" sz="quarter" idx="10"/>
          </p:nvPr>
        </p:nvSpPr>
        <p:spPr/>
        <p:txBody>
          <a:bodyPr/>
          <a:lstStyle>
            <a:lvl1pPr>
              <a:defRPr/>
            </a:lvl1pPr>
          </a:lstStyle>
          <a:p>
            <a:pPr>
              <a:defRPr/>
            </a:pPr>
            <a:fld id="{9D3958CF-5752-4A90-8908-5F6B9B88B328}" type="slidenum">
              <a:rPr lang="cs-CZ"/>
              <a:pPr>
                <a:defRPr/>
              </a:pPr>
              <a:t>‹#›</a:t>
            </a:fld>
            <a:endParaRPr lang="cs-CZ"/>
          </a:p>
        </p:txBody>
      </p:sp>
    </p:spTree>
    <p:extLst>
      <p:ext uri="{BB962C8B-B14F-4D97-AF65-F5344CB8AC3E}">
        <p14:creationId xmlns:p14="http://schemas.microsoft.com/office/powerpoint/2010/main" val="385426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Picture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40C69183-6F15-4A87-A6BB-9C2B1725D3CB}" type="slidenum">
              <a:rPr lang="cs-CZ"/>
              <a:pPr>
                <a:defRPr/>
              </a:pPr>
              <a:t>‹#›</a:t>
            </a:fld>
            <a:endParaRPr lang="cs-CZ"/>
          </a:p>
        </p:txBody>
      </p:sp>
    </p:spTree>
    <p:extLst>
      <p:ext uri="{BB962C8B-B14F-4D97-AF65-F5344CB8AC3E}">
        <p14:creationId xmlns:p14="http://schemas.microsoft.com/office/powerpoint/2010/main" val="359639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2116183"/>
            <a:ext cx="8136000" cy="417301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5" name="Slide Number Placeholder 3"/>
          <p:cNvSpPr>
            <a:spLocks noGrp="1"/>
          </p:cNvSpPr>
          <p:nvPr>
            <p:ph type="sldNum" sz="quarter" idx="10"/>
          </p:nvPr>
        </p:nvSpPr>
        <p:spPr/>
        <p:txBody>
          <a:bodyPr/>
          <a:lstStyle>
            <a:lvl1pPr>
              <a:defRPr/>
            </a:lvl1pPr>
          </a:lstStyle>
          <a:p>
            <a:pPr>
              <a:defRPr/>
            </a:pPr>
            <a:fld id="{5B7F9280-BA9A-443B-A331-35BBA7C5BF75}" type="slidenum">
              <a:rPr lang="cs-CZ"/>
              <a:pPr>
                <a:defRPr/>
              </a:pPr>
              <a:t>‹#›</a:t>
            </a:fld>
            <a:endParaRPr lang="cs-CZ"/>
          </a:p>
        </p:txBody>
      </p:sp>
    </p:spTree>
    <p:extLst>
      <p:ext uri="{BB962C8B-B14F-4D97-AF65-F5344CB8AC3E}">
        <p14:creationId xmlns:p14="http://schemas.microsoft.com/office/powerpoint/2010/main" val="21475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13B79EA7-B1C5-4B76-A13E-BDAAC9978AE1}" type="slidenum">
              <a:rPr lang="cs-CZ"/>
              <a:pPr>
                <a:defRPr/>
              </a:pPr>
              <a:t>‹#›</a:t>
            </a:fld>
            <a:endParaRPr lang="cs-CZ"/>
          </a:p>
        </p:txBody>
      </p:sp>
    </p:spTree>
    <p:extLst>
      <p:ext uri="{BB962C8B-B14F-4D97-AF65-F5344CB8AC3E}">
        <p14:creationId xmlns:p14="http://schemas.microsoft.com/office/powerpoint/2010/main" val="51404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3 line headline)">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p:nvPr>
        </p:nvSpPr>
        <p:spPr>
          <a:xfrm>
            <a:off x="504001"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91B55E63-7933-4634-8594-5E11A36910E2}" type="slidenum">
              <a:rPr lang="cs-CZ"/>
              <a:pPr>
                <a:defRPr/>
              </a:pPr>
              <a:t>‹#›</a:t>
            </a:fld>
            <a:endParaRPr lang="cs-CZ"/>
          </a:p>
        </p:txBody>
      </p:sp>
    </p:spTree>
    <p:extLst>
      <p:ext uri="{BB962C8B-B14F-4D97-AF65-F5344CB8AC3E}">
        <p14:creationId xmlns:p14="http://schemas.microsoft.com/office/powerpoint/2010/main" val="359500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subheadline">
    <p:spTree>
      <p:nvGrpSpPr>
        <p:cNvPr id="1" name=""/>
        <p:cNvGrpSpPr/>
        <p:nvPr/>
      </p:nvGrpSpPr>
      <p:grpSpPr>
        <a:xfrm>
          <a:off x="0" y="0"/>
          <a:ext cx="0" cy="0"/>
          <a:chOff x="0" y="0"/>
          <a:chExt cx="0" cy="0"/>
        </a:xfrm>
      </p:grpSpPr>
      <p:cxnSp>
        <p:nvCxnSpPr>
          <p:cNvPr id="10"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pPr>
              <a:defRPr/>
            </a:pPr>
            <a:fld id="{768B82A6-4B49-43B3-8E91-5A4A433A687E}" type="slidenum">
              <a:rPr lang="cs-CZ"/>
              <a:pPr>
                <a:defRPr/>
              </a:pPr>
              <a:t>‹#›</a:t>
            </a:fld>
            <a:endParaRPr lang="cs-CZ"/>
          </a:p>
        </p:txBody>
      </p:sp>
    </p:spTree>
    <p:extLst>
      <p:ext uri="{BB962C8B-B14F-4D97-AF65-F5344CB8AC3E}">
        <p14:creationId xmlns:p14="http://schemas.microsoft.com/office/powerpoint/2010/main" val="403640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sub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pPr>
              <a:defRPr/>
            </a:pPr>
            <a:fld id="{0DA2D060-1EB6-4374-8CBC-E5AA8E6A0ACC}" type="slidenum">
              <a:rPr lang="cs-CZ"/>
              <a:pPr>
                <a:defRPr/>
              </a:pPr>
              <a:t>‹#›</a:t>
            </a:fld>
            <a:endParaRPr lang="cs-CZ"/>
          </a:p>
        </p:txBody>
      </p:sp>
    </p:spTree>
    <p:extLst>
      <p:ext uri="{BB962C8B-B14F-4D97-AF65-F5344CB8AC3E}">
        <p14:creationId xmlns:p14="http://schemas.microsoft.com/office/powerpoint/2010/main" val="176896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thirds)">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3999" y="1692000"/>
            <a:ext cx="5184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1692000"/>
            <a:ext cx="25812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pPr>
              <a:defRPr/>
            </a:pPr>
            <a:fld id="{83EA2A9E-FDAD-4548-94CA-09E0B6B4CDF4}" type="slidenum">
              <a:rPr lang="cs-CZ"/>
              <a:pPr>
                <a:defRPr/>
              </a:pPr>
              <a:t>‹#›</a:t>
            </a:fld>
            <a:endParaRPr lang="cs-CZ"/>
          </a:p>
        </p:txBody>
      </p:sp>
    </p:spTree>
    <p:extLst>
      <p:ext uri="{BB962C8B-B14F-4D97-AF65-F5344CB8AC3E}">
        <p14:creationId xmlns:p14="http://schemas.microsoft.com/office/powerpoint/2010/main" val="315224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thirds, 3 line subject)">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pPr>
              <a:defRPr/>
            </a:pPr>
            <a:fld id="{E87FE4C7-1BCD-4E6E-A56F-C71F8BAC6683}" type="slidenum">
              <a:rPr lang="cs-CZ"/>
              <a:pPr>
                <a:defRPr/>
              </a:pPr>
              <a:t>‹#›</a:t>
            </a:fld>
            <a:endParaRPr lang="cs-CZ"/>
          </a:p>
        </p:txBody>
      </p:sp>
    </p:spTree>
    <p:extLst>
      <p:ext uri="{BB962C8B-B14F-4D97-AF65-F5344CB8AC3E}">
        <p14:creationId xmlns:p14="http://schemas.microsoft.com/office/powerpoint/2010/main" val="347035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McK Slide Elements"/>
          <p:cNvGrpSpPr>
            <a:grpSpLocks/>
          </p:cNvGrpSpPr>
          <p:nvPr/>
        </p:nvGrpSpPr>
        <p:grpSpPr bwMode="auto">
          <a:xfrm>
            <a:off x="1436688" y="941388"/>
            <a:ext cx="7583487" cy="5889625"/>
            <a:chOff x="887" y="581"/>
            <a:chExt cx="4682" cy="3636"/>
          </a:xfrm>
        </p:grpSpPr>
        <p:sp>
          <p:nvSpPr>
            <p:cNvPr id="1034" name="McK Measure" hidden="1"/>
            <p:cNvSpPr txBox="1">
              <a:spLocks noChangeArrowheads="1"/>
            </p:cNvSpPr>
            <p:nvPr/>
          </p:nvSpPr>
          <p:spPr bwMode="auto">
            <a:xfrm>
              <a:off x="887" y="581"/>
              <a:ext cx="46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600" i="0">
                  <a:solidFill>
                    <a:schemeClr val="bg1"/>
                  </a:solidFill>
                </a:rPr>
                <a:t>Měrná jednotka</a:t>
              </a:r>
            </a:p>
          </p:txBody>
        </p:sp>
        <p:sp>
          <p:nvSpPr>
            <p:cNvPr id="1035" name="McK Footnote" hidden="1"/>
            <p:cNvSpPr txBox="1">
              <a:spLocks noChangeArrowheads="1"/>
            </p:cNvSpPr>
            <p:nvPr/>
          </p:nvSpPr>
          <p:spPr bwMode="auto">
            <a:xfrm>
              <a:off x="889" y="3961"/>
              <a:ext cx="443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0850" indent="-4508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9pPr>
            </a:lstStyle>
            <a:p>
              <a:pPr algn="l" eaLnBrk="1" hangingPunct="1">
                <a:spcBef>
                  <a:spcPct val="0"/>
                </a:spcBef>
                <a:buClrTx/>
                <a:buFontTx/>
                <a:buNone/>
              </a:pPr>
              <a:r>
                <a:rPr lang="cs-CZ" sz="1200" i="0">
                  <a:solidFill>
                    <a:srgbClr val="000000"/>
                  </a:solidFill>
                </a:rPr>
                <a:t>	</a:t>
              </a:r>
              <a:r>
                <a:rPr lang="cs-CZ" sz="1200" i="0">
                  <a:solidFill>
                    <a:schemeClr val="bg1"/>
                  </a:solidFill>
                </a:rPr>
                <a:t>*	Poznámka</a:t>
              </a:r>
            </a:p>
            <a:p>
              <a:pPr algn="l" eaLnBrk="1" hangingPunct="1">
                <a:spcBef>
                  <a:spcPct val="20000"/>
                </a:spcBef>
                <a:buClrTx/>
                <a:buFontTx/>
                <a:buNone/>
              </a:pPr>
              <a:r>
                <a:rPr lang="cs-CZ" sz="1200" i="0">
                  <a:solidFill>
                    <a:schemeClr val="bg1"/>
                  </a:solidFill>
                </a:rPr>
                <a:t>	Zdroj:	Zdroj</a:t>
              </a:r>
            </a:p>
          </p:txBody>
        </p:sp>
      </p:grpSp>
      <p:sp>
        <p:nvSpPr>
          <p:cNvPr id="1028" name="Working Draft" hidden="1"/>
          <p:cNvSpPr txBox="1">
            <a:spLocks noChangeArrowheads="1"/>
          </p:cNvSpPr>
          <p:nvPr/>
        </p:nvSpPr>
        <p:spPr bwMode="auto">
          <a:xfrm rot="5400000">
            <a:off x="8152607" y="2809081"/>
            <a:ext cx="18415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600" i="0"/>
              <a:t>Working Draft - Last Modified 10/4/2004 4:39:06 PM</a:t>
            </a:r>
            <a:endParaRPr lang="cs-CZ" sz="600" i="0"/>
          </a:p>
        </p:txBody>
      </p:sp>
      <p:sp>
        <p:nvSpPr>
          <p:cNvPr id="1029" name="Printed" hidden="1"/>
          <p:cNvSpPr txBox="1">
            <a:spLocks noChangeArrowheads="1"/>
          </p:cNvSpPr>
          <p:nvPr/>
        </p:nvSpPr>
        <p:spPr bwMode="auto">
          <a:xfrm rot="5400000">
            <a:off x="8527256" y="3929857"/>
            <a:ext cx="1090613"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600" i="0"/>
              <a:t>Printed 10/4/2004 11:36:40 AM</a:t>
            </a:r>
          </a:p>
        </p:txBody>
      </p:sp>
      <p:sp>
        <p:nvSpPr>
          <p:cNvPr id="1030" name="Rectangle 92"/>
          <p:cNvSpPr>
            <a:spLocks noGrp="1" noChangeArrowheads="1"/>
          </p:cNvSpPr>
          <p:nvPr>
            <p:ph type="title"/>
          </p:nvPr>
        </p:nvSpPr>
        <p:spPr bwMode="auto">
          <a:xfrm>
            <a:off x="503238" y="438150"/>
            <a:ext cx="6877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cs-CZ" smtClean="0"/>
              <a:t>KLEPNUTÍM LZE UPRAVIT STYL PŘEDLOHY DVOUŘÁDKOVÝCH NADPISŮ</a:t>
            </a:r>
          </a:p>
        </p:txBody>
      </p:sp>
      <p:sp>
        <p:nvSpPr>
          <p:cNvPr id="1031" name="Rectangle 93"/>
          <p:cNvSpPr>
            <a:spLocks noGrp="1" noChangeArrowheads="1"/>
          </p:cNvSpPr>
          <p:nvPr>
            <p:ph type="body" idx="1"/>
          </p:nvPr>
        </p:nvSpPr>
        <p:spPr bwMode="auto">
          <a:xfrm>
            <a:off x="503238" y="1712913"/>
            <a:ext cx="8137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cs-CZ" smtClean="0"/>
              <a:t>Druhá úroveň </a:t>
            </a:r>
          </a:p>
          <a:p>
            <a:pPr lvl="2"/>
            <a:r>
              <a:rPr lang="cs-CZ" smtClean="0"/>
              <a:t>Třetí úroveň </a:t>
            </a:r>
          </a:p>
          <a:p>
            <a:pPr lvl="3"/>
            <a:r>
              <a:rPr lang="cs-CZ" smtClean="0"/>
              <a:t>Čtvrtá úroveň </a:t>
            </a:r>
          </a:p>
          <a:p>
            <a:pPr lvl="4"/>
            <a:r>
              <a:rPr lang="cs-CZ" smtClean="0"/>
              <a:t>Pátá úroveň </a:t>
            </a:r>
          </a:p>
        </p:txBody>
      </p:sp>
      <p:sp>
        <p:nvSpPr>
          <p:cNvPr id="2"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smtClean="0">
                <a:solidFill>
                  <a:schemeClr val="bg1"/>
                </a:solidFill>
                <a:latin typeface="Arial CE" panose="020B0604020202020204" pitchFamily="34" charset="0"/>
                <a:cs typeface="Arial CE" panose="020B0604020202020204" pitchFamily="34" charset="0"/>
              </a:defRPr>
            </a:lvl1pPr>
          </a:lstStyle>
          <a:p>
            <a:pPr>
              <a:defRPr/>
            </a:pPr>
            <a:fld id="{5898DBD7-FCF6-4BCD-90B9-235DB014BA60}" type="slidenum">
              <a:rPr lang="cs-CZ"/>
              <a:pPr>
                <a:defRPr/>
              </a:pPr>
              <a:t>‹#›</a:t>
            </a:fld>
            <a:endParaRPr lang="cs-CZ" dirty="0"/>
          </a:p>
        </p:txBody>
      </p:sp>
      <p:pic>
        <p:nvPicPr>
          <p:cNvPr id="1033" name="Picture 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hf hdr="0" ftr="0" dt="0"/>
  <p:txStyles>
    <p:title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lnSpc>
          <a:spcPts val="3300"/>
        </a:lnSpc>
        <a:spcBef>
          <a:spcPct val="0"/>
        </a:spcBef>
        <a:spcAft>
          <a:spcPct val="0"/>
        </a:spcAft>
        <a:defRPr sz="2400">
          <a:solidFill>
            <a:srgbClr val="F24F00"/>
          </a:solidFill>
          <a:latin typeface="Futura CEZ Medium" pitchFamily="2" charset="-18"/>
        </a:defRPr>
      </a:lvl2pPr>
      <a:lvl3pPr algn="l" defTabSz="895350" rtl="0" eaLnBrk="1" fontAlgn="base" hangingPunct="1">
        <a:lnSpc>
          <a:spcPts val="3300"/>
        </a:lnSpc>
        <a:spcBef>
          <a:spcPct val="0"/>
        </a:spcBef>
        <a:spcAft>
          <a:spcPct val="0"/>
        </a:spcAft>
        <a:defRPr sz="2400">
          <a:solidFill>
            <a:srgbClr val="F24F00"/>
          </a:solidFill>
          <a:latin typeface="Futura CEZ Medium" pitchFamily="2" charset="-18"/>
        </a:defRPr>
      </a:lvl3pPr>
      <a:lvl4pPr algn="l" defTabSz="895350" rtl="0" eaLnBrk="1" fontAlgn="base" hangingPunct="1">
        <a:lnSpc>
          <a:spcPts val="3300"/>
        </a:lnSpc>
        <a:spcBef>
          <a:spcPct val="0"/>
        </a:spcBef>
        <a:spcAft>
          <a:spcPct val="0"/>
        </a:spcAft>
        <a:defRPr sz="2400">
          <a:solidFill>
            <a:srgbClr val="F24F00"/>
          </a:solidFill>
          <a:latin typeface="Futura CEZ Medium" pitchFamily="2" charset="-18"/>
        </a:defRPr>
      </a:lvl4pPr>
      <a:lvl5pPr algn="l" defTabSz="895350" rtl="0" eaLnBrk="1" fontAlgn="base" hangingPunct="1">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052513"/>
            <a:ext cx="6877050" cy="1923604"/>
          </a:xfrm>
          <a:ln/>
        </p:spPr>
        <p:txBody>
          <a:bodyPr/>
          <a:lstStyle/>
          <a:p>
            <a:pPr>
              <a:defRPr/>
            </a:pPr>
            <a:r>
              <a:rPr lang="cs-CZ" dirty="0" smtClean="0"/>
              <a:t>Tisková konference</a:t>
            </a:r>
            <a:br>
              <a:rPr lang="cs-CZ" dirty="0" smtClean="0"/>
            </a:br>
            <a:r>
              <a:rPr lang="cs-CZ" cap="all" dirty="0" smtClean="0"/>
              <a:t>teplofikace Ledvic</a:t>
            </a:r>
            <a:r>
              <a:rPr lang="cs-CZ" dirty="0"/>
              <a:t/>
            </a:r>
            <a:br>
              <a:rPr lang="cs-CZ" dirty="0"/>
            </a:br>
            <a:endParaRPr lang="cs-CZ" dirty="0"/>
          </a:p>
        </p:txBody>
      </p:sp>
      <p:sp>
        <p:nvSpPr>
          <p:cNvPr id="22531" name="Text Placeholder 2"/>
          <p:cNvSpPr>
            <a:spLocks noGrp="1"/>
          </p:cNvSpPr>
          <p:nvPr>
            <p:ph type="body" sz="quarter" idx="10"/>
          </p:nvPr>
        </p:nvSpPr>
        <p:spPr>
          <a:xfrm>
            <a:off x="503238" y="4675188"/>
            <a:ext cx="1846262" cy="241300"/>
          </a:xfrm>
        </p:spPr>
        <p:txBody>
          <a:bodyPr/>
          <a:lstStyle/>
          <a:p>
            <a:pPr marL="0" indent="0"/>
            <a:r>
              <a:rPr lang="cs-CZ" dirty="0" smtClean="0"/>
              <a:t>12. září 2013</a:t>
            </a:r>
          </a:p>
        </p:txBody>
      </p:sp>
      <p:sp>
        <p:nvSpPr>
          <p:cNvPr id="22532" name="Text Placeholder 3"/>
          <p:cNvSpPr>
            <a:spLocks noGrp="1"/>
          </p:cNvSpPr>
          <p:nvPr>
            <p:ph type="body" sz="quarter" idx="11"/>
          </p:nvPr>
        </p:nvSpPr>
        <p:spPr>
          <a:xfrm>
            <a:off x="503238" y="5759450"/>
            <a:ext cx="2532062" cy="654050"/>
          </a:xfrm>
        </p:spPr>
        <p:txBody>
          <a:bodyPr/>
          <a:lstStyle/>
          <a:p>
            <a:pPr marL="0" indent="0"/>
            <a:r>
              <a:rPr lang="cs-CZ" dirty="0" smtClean="0"/>
              <a:t>Ing. Vladimír Gult</a:t>
            </a:r>
          </a:p>
          <a:p>
            <a:pPr marL="0" indent="0"/>
            <a:r>
              <a:rPr lang="cs-CZ" dirty="0" smtClean="0"/>
              <a:t>předseda představenstva a generální ředitel</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7" t="22850" r="7124" b="30331"/>
          <a:stretch/>
        </p:blipFill>
        <p:spPr bwMode="auto">
          <a:xfrm>
            <a:off x="4652283" y="5046785"/>
            <a:ext cx="4227950" cy="138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bwMode="auto">
          <a:xfrm>
            <a:off x="518746" y="4000500"/>
            <a:ext cx="8176846" cy="2066192"/>
          </a:xfrm>
          <a:prstGeom prst="rect">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 name="Obdélník 1"/>
          <p:cNvSpPr/>
          <p:nvPr/>
        </p:nvSpPr>
        <p:spPr bwMode="auto">
          <a:xfrm>
            <a:off x="518746" y="1538654"/>
            <a:ext cx="8176846" cy="2277207"/>
          </a:xfrm>
          <a:prstGeom prst="rect">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3554" name="Title 1"/>
          <p:cNvSpPr>
            <a:spLocks noGrp="1"/>
          </p:cNvSpPr>
          <p:nvPr>
            <p:ph type="title"/>
          </p:nvPr>
        </p:nvSpPr>
        <p:spPr>
          <a:xfrm>
            <a:off x="503238" y="438150"/>
            <a:ext cx="6877050" cy="391389"/>
          </a:xfrm>
        </p:spPr>
        <p:txBody>
          <a:bodyPr/>
          <a:lstStyle/>
          <a:p>
            <a:r>
              <a:rPr lang="cs-CZ" dirty="0" smtClean="0"/>
              <a:t>Informace k projektu</a:t>
            </a:r>
          </a:p>
        </p:txBody>
      </p:sp>
      <p:sp>
        <p:nvSpPr>
          <p:cNvPr id="23555" name="Content Placeholder 2"/>
          <p:cNvSpPr>
            <a:spLocks noGrp="1"/>
          </p:cNvSpPr>
          <p:nvPr>
            <p:ph idx="1"/>
          </p:nvPr>
        </p:nvSpPr>
        <p:spPr>
          <a:xfrm>
            <a:off x="599953" y="1538654"/>
            <a:ext cx="8297862" cy="4679950"/>
          </a:xfrm>
        </p:spPr>
        <p:txBody>
          <a:bodyPr/>
          <a:lstStyle/>
          <a:p>
            <a:pPr marL="306388" lvl="1" indent="-304800">
              <a:lnSpc>
                <a:spcPct val="110000"/>
              </a:lnSpc>
              <a:buClr>
                <a:srgbClr val="EF4632"/>
              </a:buClr>
            </a:pPr>
            <a:r>
              <a:rPr lang="cs-CZ" dirty="0"/>
              <a:t>Teplofikace Ledvic je součástí ekologické iniciativy místních spolků – STOP </a:t>
            </a:r>
            <a:r>
              <a:rPr lang="cs-CZ" dirty="0" smtClean="0"/>
              <a:t>PRACH</a:t>
            </a:r>
            <a:br>
              <a:rPr lang="cs-CZ" dirty="0" smtClean="0"/>
            </a:br>
            <a:endParaRPr lang="cs-CZ" dirty="0"/>
          </a:p>
          <a:p>
            <a:pPr marL="306388" lvl="1" indent="-304800">
              <a:lnSpc>
                <a:spcPct val="110000"/>
              </a:lnSpc>
              <a:buClr>
                <a:srgbClr val="EF4632"/>
              </a:buClr>
            </a:pPr>
            <a:r>
              <a:rPr lang="cs-CZ" dirty="0"/>
              <a:t>Projekt nahrazuje </a:t>
            </a:r>
            <a:r>
              <a:rPr lang="cs-CZ" dirty="0" smtClean="0"/>
              <a:t>neekologické individuální způsoby vytápění centrálním </a:t>
            </a:r>
          </a:p>
          <a:p>
            <a:pPr marL="1588" lvl="1" indent="0">
              <a:lnSpc>
                <a:spcPct val="110000"/>
              </a:lnSpc>
              <a:buClr>
                <a:srgbClr val="EF4632"/>
              </a:buClr>
              <a:buNone/>
            </a:pPr>
            <a:r>
              <a:rPr lang="cs-CZ" dirty="0" smtClean="0"/>
              <a:t>      zásobováním z kombinované výroby elektřiny a tepla</a:t>
            </a:r>
          </a:p>
          <a:p>
            <a:pPr marL="306388" lvl="1" indent="-304800">
              <a:lnSpc>
                <a:spcPct val="110000"/>
              </a:lnSpc>
              <a:buClr>
                <a:srgbClr val="EF4632"/>
              </a:buClr>
            </a:pPr>
            <a:endParaRPr lang="cs-CZ" dirty="0" smtClean="0"/>
          </a:p>
          <a:p>
            <a:pPr marL="306388" lvl="1" indent="-304800">
              <a:lnSpc>
                <a:spcPct val="110000"/>
              </a:lnSpc>
              <a:buClr>
                <a:srgbClr val="EF4632"/>
              </a:buClr>
            </a:pPr>
            <a:r>
              <a:rPr lang="cs-CZ" dirty="0" smtClean="0"/>
              <a:t>Dodrželi </a:t>
            </a:r>
            <a:r>
              <a:rPr lang="cs-CZ" dirty="0"/>
              <a:t>jsme rychlý HMG výstavby:   </a:t>
            </a:r>
          </a:p>
          <a:p>
            <a:pPr marL="477838" lvl="3" indent="-285750">
              <a:buFont typeface="Arial" pitchFamily="34" charset="0"/>
              <a:buChar char="•"/>
            </a:pPr>
            <a:r>
              <a:rPr lang="cs-CZ" dirty="0"/>
              <a:t>Délka projektu: 10 </a:t>
            </a:r>
            <a:r>
              <a:rPr lang="cs-CZ" dirty="0" smtClean="0"/>
              <a:t>měsíců ……………………………..….……. </a:t>
            </a:r>
            <a:r>
              <a:rPr lang="cs-CZ" sz="1400" dirty="0" smtClean="0"/>
              <a:t>5.11.2012 </a:t>
            </a:r>
            <a:r>
              <a:rPr lang="cs-CZ" sz="1400" dirty="0"/>
              <a:t>- 31.8.2013</a:t>
            </a:r>
          </a:p>
          <a:p>
            <a:pPr marL="477838" lvl="3" indent="-285750">
              <a:buFont typeface="Arial" pitchFamily="34" charset="0"/>
              <a:buChar char="•"/>
            </a:pPr>
            <a:r>
              <a:rPr lang="cs-CZ" dirty="0"/>
              <a:t>Práce ve městě </a:t>
            </a:r>
            <a:r>
              <a:rPr lang="cs-CZ" sz="1200" dirty="0"/>
              <a:t>(výkopové, montážní a dokončovací)</a:t>
            </a:r>
            <a:r>
              <a:rPr lang="cs-CZ" dirty="0"/>
              <a:t>: 6 </a:t>
            </a:r>
            <a:r>
              <a:rPr lang="cs-CZ" dirty="0" smtClean="0"/>
              <a:t>měsíců ……...</a:t>
            </a:r>
            <a:r>
              <a:rPr lang="cs-CZ" sz="1400" dirty="0"/>
              <a:t>11.3.2013 - 31.8.2013</a:t>
            </a:r>
          </a:p>
          <a:p>
            <a:pPr marL="487363" lvl="2" indent="-304800">
              <a:lnSpc>
                <a:spcPct val="110000"/>
              </a:lnSpc>
              <a:buClr>
                <a:srgbClr val="EF4632"/>
              </a:buClr>
            </a:pPr>
            <a:endParaRPr lang="cs-CZ" dirty="0" smtClean="0"/>
          </a:p>
          <a:p>
            <a:pPr marL="0" indent="0"/>
            <a:r>
              <a:rPr lang="cs-CZ" dirty="0" smtClean="0"/>
              <a:t>Investor:		ČEZ Teplárenská, a.s.</a:t>
            </a:r>
          </a:p>
          <a:p>
            <a:pPr marL="0" indent="0"/>
            <a:r>
              <a:rPr lang="cs-CZ" dirty="0" smtClean="0"/>
              <a:t>Gen. dodavatel: 	</a:t>
            </a:r>
            <a:r>
              <a:rPr lang="cs-CZ" dirty="0" err="1" smtClean="0"/>
              <a:t>Tenza</a:t>
            </a:r>
            <a:r>
              <a:rPr lang="cs-CZ" dirty="0" smtClean="0"/>
              <a:t>, a.s.</a:t>
            </a:r>
          </a:p>
          <a:p>
            <a:pPr marL="0" indent="0"/>
            <a:r>
              <a:rPr lang="cs-CZ" dirty="0" smtClean="0"/>
              <a:t>Zákazníci:  	Město Ledvice (21 bytových, 7 </a:t>
            </a:r>
            <a:r>
              <a:rPr lang="cs-CZ" dirty="0" err="1" smtClean="0"/>
              <a:t>ost</a:t>
            </a:r>
            <a:r>
              <a:rPr lang="cs-CZ" dirty="0" smtClean="0"/>
              <a:t>. objektů) a 71 domácností v RD</a:t>
            </a:r>
          </a:p>
          <a:p>
            <a:pPr marL="0" indent="0"/>
            <a:r>
              <a:rPr lang="cs-CZ" dirty="0" smtClean="0"/>
              <a:t>Investice: 	38,5 mil Kč</a:t>
            </a:r>
          </a:p>
          <a:p>
            <a:pPr marL="0" indent="0"/>
            <a:r>
              <a:rPr lang="cs-CZ" dirty="0"/>
              <a:t>Roční dodávka:	</a:t>
            </a:r>
            <a:r>
              <a:rPr lang="cs-CZ" dirty="0" smtClean="0"/>
              <a:t>10 460 </a:t>
            </a:r>
            <a:r>
              <a:rPr lang="cs-CZ" dirty="0"/>
              <a:t>GJ</a:t>
            </a:r>
          </a:p>
          <a:p>
            <a:pPr marL="0" indent="0"/>
            <a:r>
              <a:rPr lang="cs-CZ" dirty="0" smtClean="0"/>
              <a:t>Přiznána finanční podpora z OP Životní prostředí</a:t>
            </a:r>
          </a:p>
          <a:p>
            <a:pPr marL="0" indent="0"/>
            <a:r>
              <a:rPr lang="cs-CZ" dirty="0" smtClean="0"/>
              <a:t>Technické řešení a postup prací: </a:t>
            </a:r>
            <a:r>
              <a:rPr lang="cs-CZ" sz="1200" dirty="0" smtClean="0"/>
              <a:t>(k dispozici v přiložených materiálech)</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D709968A-DA55-415A-8C79-F9C52EDE152A}" type="slidenum">
              <a:rPr lang="cs-CZ" sz="1000" i="0" smtClean="0">
                <a:solidFill>
                  <a:schemeClr val="bg1"/>
                </a:solidFill>
                <a:latin typeface="Arial CE" pitchFamily="34" charset="0"/>
              </a:rPr>
              <a:pPr algn="l" eaLnBrk="1" hangingPunct="1">
                <a:spcBef>
                  <a:spcPct val="0"/>
                </a:spcBef>
                <a:buClrTx/>
                <a:buFontTx/>
                <a:buNone/>
              </a:pPr>
              <a:t>1</a:t>
            </a:fld>
            <a:endParaRPr lang="cs-CZ" sz="1000" i="0" smtClean="0">
              <a:solidFill>
                <a:schemeClr val="bg1"/>
              </a:solidFill>
              <a:latin typeface="Arial C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3238" y="438150"/>
            <a:ext cx="6877050" cy="391389"/>
          </a:xfrm>
        </p:spPr>
        <p:txBody>
          <a:bodyPr/>
          <a:lstStyle/>
          <a:p>
            <a:r>
              <a:rPr lang="cs-CZ" dirty="0" smtClean="0"/>
              <a:t>Ekologické přínosy</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D709968A-DA55-415A-8C79-F9C52EDE152A}" type="slidenum">
              <a:rPr lang="cs-CZ" sz="1000" i="0" smtClean="0">
                <a:solidFill>
                  <a:schemeClr val="bg1"/>
                </a:solidFill>
                <a:latin typeface="Arial CE" pitchFamily="34" charset="0"/>
              </a:rPr>
              <a:pPr algn="l" eaLnBrk="1" hangingPunct="1">
                <a:spcBef>
                  <a:spcPct val="0"/>
                </a:spcBef>
                <a:buClrTx/>
                <a:buFontTx/>
                <a:buNone/>
              </a:pPr>
              <a:t>2</a:t>
            </a:fld>
            <a:endParaRPr lang="cs-CZ" sz="1000" i="0" smtClean="0">
              <a:solidFill>
                <a:schemeClr val="bg1"/>
              </a:solidFill>
              <a:latin typeface="Arial CE" pitchFamily="34" charset="0"/>
            </a:endParaRPr>
          </a:p>
        </p:txBody>
      </p:sp>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41" t="29706" r="40047" b="38750"/>
          <a:stretch/>
        </p:blipFill>
        <p:spPr bwMode="auto">
          <a:xfrm>
            <a:off x="399697" y="2267691"/>
            <a:ext cx="8021140" cy="413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01163" y="1591408"/>
            <a:ext cx="7455876" cy="612988"/>
          </a:xfrm>
          <a:prstGeom prst="rect">
            <a:avLst/>
          </a:prstGeom>
          <a:noFill/>
        </p:spPr>
        <p:txBody>
          <a:bodyPr wrap="square" rtlCol="0">
            <a:spAutoFit/>
          </a:bodyPr>
          <a:lstStyle/>
          <a:p>
            <a:pPr marL="306388" lvl="1" indent="-304800" defTabSz="895350">
              <a:lnSpc>
                <a:spcPct val="110000"/>
              </a:lnSpc>
              <a:buClr>
                <a:srgbClr val="EF4632"/>
              </a:buClr>
              <a:buSzPct val="120000"/>
              <a:buFont typeface="Wingdings" pitchFamily="2" charset="2"/>
              <a:buChar char="§"/>
            </a:pPr>
            <a:r>
              <a:rPr lang="cs-CZ" sz="1600" i="0" dirty="0" smtClean="0">
                <a:latin typeface="Arial CE" panose="020B0604020202020204" pitchFamily="34" charset="0"/>
                <a:cs typeface="Arial CE" panose="020B0604020202020204" pitchFamily="34" charset="0"/>
              </a:rPr>
              <a:t>Realizací projektu jsme odstranili </a:t>
            </a:r>
            <a:r>
              <a:rPr lang="cs-CZ" sz="1600" i="0" dirty="0">
                <a:latin typeface="Arial CE" panose="020B0604020202020204" pitchFamily="34" charset="0"/>
                <a:cs typeface="Arial CE" panose="020B0604020202020204" pitchFamily="34" charset="0"/>
              </a:rPr>
              <a:t>mj. </a:t>
            </a:r>
            <a:r>
              <a:rPr lang="cs-CZ" sz="1600" i="0" dirty="0">
                <a:solidFill>
                  <a:srgbClr val="FF0000"/>
                </a:solidFill>
                <a:latin typeface="Arial CE" panose="020B0604020202020204" pitchFamily="34" charset="0"/>
                <a:cs typeface="Arial CE" panose="020B0604020202020204" pitchFamily="34" charset="0"/>
              </a:rPr>
              <a:t>7,6 tuny emisí tuhých znečišťujících látek</a:t>
            </a:r>
            <a:r>
              <a:rPr lang="cs-CZ" sz="1600" i="0" dirty="0">
                <a:latin typeface="Arial CE" panose="020B0604020202020204" pitchFamily="34" charset="0"/>
                <a:cs typeface="Arial CE" panose="020B0604020202020204" pitchFamily="34" charset="0"/>
              </a:rPr>
              <a:t> proti navýšení méně než 100 kg na straně elektrárny.</a:t>
            </a:r>
          </a:p>
        </p:txBody>
      </p:sp>
      <p:sp>
        <p:nvSpPr>
          <p:cNvPr id="4" name="Šipka doprava 3"/>
          <p:cNvSpPr/>
          <p:nvPr/>
        </p:nvSpPr>
        <p:spPr bwMode="auto">
          <a:xfrm>
            <a:off x="3798277" y="3846634"/>
            <a:ext cx="1028700" cy="149469"/>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cxnSp>
        <p:nvCxnSpPr>
          <p:cNvPr id="7" name="Přímá spojnice 6"/>
          <p:cNvCxnSpPr/>
          <p:nvPr/>
        </p:nvCxnSpPr>
        <p:spPr bwMode="auto">
          <a:xfrm>
            <a:off x="6137031" y="3868614"/>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2" name="Přímá spojnice 11"/>
          <p:cNvCxnSpPr/>
          <p:nvPr/>
        </p:nvCxnSpPr>
        <p:spPr bwMode="auto">
          <a:xfrm>
            <a:off x="6137031" y="3943348"/>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14" name="Zaoblený obdélník 13"/>
          <p:cNvSpPr/>
          <p:nvPr/>
        </p:nvSpPr>
        <p:spPr bwMode="auto">
          <a:xfrm>
            <a:off x="7025054" y="3675185"/>
            <a:ext cx="764931" cy="448407"/>
          </a:xfrm>
          <a:prstGeom prst="roundRect">
            <a:avLst/>
          </a:prstGeom>
          <a:noFill/>
          <a:ln w="5715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8" name="Šipka doprava 17"/>
          <p:cNvSpPr/>
          <p:nvPr/>
        </p:nvSpPr>
        <p:spPr bwMode="auto">
          <a:xfrm>
            <a:off x="3777221" y="4421065"/>
            <a:ext cx="1028700" cy="149469"/>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9" name="Šipka doprava 18"/>
          <p:cNvSpPr/>
          <p:nvPr/>
        </p:nvSpPr>
        <p:spPr bwMode="auto">
          <a:xfrm>
            <a:off x="3777221" y="4977911"/>
            <a:ext cx="1028700" cy="149469"/>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0" name="Šipka doprava 19"/>
          <p:cNvSpPr/>
          <p:nvPr/>
        </p:nvSpPr>
        <p:spPr bwMode="auto">
          <a:xfrm>
            <a:off x="3741127" y="5534757"/>
            <a:ext cx="1028700" cy="149469"/>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1" name="Šipka doprava 20"/>
          <p:cNvSpPr/>
          <p:nvPr/>
        </p:nvSpPr>
        <p:spPr bwMode="auto">
          <a:xfrm>
            <a:off x="3741127" y="6065226"/>
            <a:ext cx="1028700" cy="149469"/>
          </a:xfrm>
          <a:prstGeom prst="rightArrow">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cxnSp>
        <p:nvCxnSpPr>
          <p:cNvPr id="22" name="Přímá spojnice 21"/>
          <p:cNvCxnSpPr/>
          <p:nvPr/>
        </p:nvCxnSpPr>
        <p:spPr bwMode="auto">
          <a:xfrm>
            <a:off x="6157547" y="4495800"/>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3" name="Přímá spojnice 22"/>
          <p:cNvCxnSpPr/>
          <p:nvPr/>
        </p:nvCxnSpPr>
        <p:spPr bwMode="auto">
          <a:xfrm>
            <a:off x="6157547" y="4570534"/>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4" name="Přímá spojnice 23"/>
          <p:cNvCxnSpPr/>
          <p:nvPr/>
        </p:nvCxnSpPr>
        <p:spPr bwMode="auto">
          <a:xfrm>
            <a:off x="6137031" y="4977911"/>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5" name="Přímá spojnice 24"/>
          <p:cNvCxnSpPr/>
          <p:nvPr/>
        </p:nvCxnSpPr>
        <p:spPr bwMode="auto">
          <a:xfrm>
            <a:off x="6137031" y="5052645"/>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6" name="Přímá spojnice 25"/>
          <p:cNvCxnSpPr/>
          <p:nvPr/>
        </p:nvCxnSpPr>
        <p:spPr bwMode="auto">
          <a:xfrm>
            <a:off x="6157547" y="5600697"/>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7" name="Přímá spojnice 26"/>
          <p:cNvCxnSpPr/>
          <p:nvPr/>
        </p:nvCxnSpPr>
        <p:spPr bwMode="auto">
          <a:xfrm>
            <a:off x="6157547" y="5675431"/>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8" name="Přímá spojnice 27"/>
          <p:cNvCxnSpPr/>
          <p:nvPr/>
        </p:nvCxnSpPr>
        <p:spPr bwMode="auto">
          <a:xfrm>
            <a:off x="6137031" y="6107720"/>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9" name="Přímá spojnice 28"/>
          <p:cNvCxnSpPr/>
          <p:nvPr/>
        </p:nvCxnSpPr>
        <p:spPr bwMode="auto">
          <a:xfrm>
            <a:off x="6137031" y="6182454"/>
            <a:ext cx="46599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30" name="Zaoblený obdélník 29"/>
          <p:cNvSpPr/>
          <p:nvPr/>
        </p:nvSpPr>
        <p:spPr bwMode="auto">
          <a:xfrm>
            <a:off x="7025053" y="4271595"/>
            <a:ext cx="764931" cy="448407"/>
          </a:xfrm>
          <a:prstGeom prst="roundRect">
            <a:avLst/>
          </a:prstGeom>
          <a:noFill/>
          <a:ln w="381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31" name="Zaoblený obdélník 30"/>
          <p:cNvSpPr/>
          <p:nvPr/>
        </p:nvSpPr>
        <p:spPr bwMode="auto">
          <a:xfrm>
            <a:off x="7025052" y="5376493"/>
            <a:ext cx="764931" cy="448407"/>
          </a:xfrm>
          <a:prstGeom prst="roundRect">
            <a:avLst/>
          </a:prstGeom>
          <a:noFill/>
          <a:ln w="381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32" name="Zaoblený obdélník 31"/>
          <p:cNvSpPr/>
          <p:nvPr/>
        </p:nvSpPr>
        <p:spPr bwMode="auto">
          <a:xfrm>
            <a:off x="7025051" y="4828441"/>
            <a:ext cx="764931" cy="448407"/>
          </a:xfrm>
          <a:prstGeom prst="roundRect">
            <a:avLst/>
          </a:prstGeom>
          <a:noFill/>
          <a:ln w="127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33" name="Zaoblený obdélník 32"/>
          <p:cNvSpPr/>
          <p:nvPr/>
        </p:nvSpPr>
        <p:spPr bwMode="auto">
          <a:xfrm>
            <a:off x="6913682" y="5915756"/>
            <a:ext cx="764931" cy="448407"/>
          </a:xfrm>
          <a:prstGeom prst="roundRect">
            <a:avLst/>
          </a:prstGeom>
          <a:noFill/>
          <a:ln w="12700" cap="flat" cmpd="sng" algn="ctr">
            <a:solidFill>
              <a:srgbClr val="00B050"/>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86207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bwMode="auto">
          <a:xfrm>
            <a:off x="512884" y="1529862"/>
            <a:ext cx="7945316" cy="4229100"/>
          </a:xfrm>
          <a:prstGeom prst="rect">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3554" name="Title 1"/>
          <p:cNvSpPr>
            <a:spLocks noGrp="1"/>
          </p:cNvSpPr>
          <p:nvPr>
            <p:ph type="title"/>
          </p:nvPr>
        </p:nvSpPr>
        <p:spPr>
          <a:xfrm>
            <a:off x="503238" y="438150"/>
            <a:ext cx="6877050" cy="391389"/>
          </a:xfrm>
        </p:spPr>
        <p:txBody>
          <a:bodyPr/>
          <a:lstStyle/>
          <a:p>
            <a:pPr lvl="1"/>
            <a:r>
              <a:rPr lang="cs-CZ" dirty="0" smtClean="0"/>
              <a:t>Výhody</a:t>
            </a:r>
          </a:p>
        </p:txBody>
      </p:sp>
      <p:sp>
        <p:nvSpPr>
          <p:cNvPr id="23555" name="Content Placeholder 2"/>
          <p:cNvSpPr>
            <a:spLocks noGrp="1"/>
          </p:cNvSpPr>
          <p:nvPr>
            <p:ph idx="1"/>
          </p:nvPr>
        </p:nvSpPr>
        <p:spPr>
          <a:xfrm>
            <a:off x="631153" y="1642940"/>
            <a:ext cx="7708778" cy="4679950"/>
          </a:xfrm>
        </p:spPr>
        <p:txBody>
          <a:bodyPr/>
          <a:lstStyle/>
          <a:p>
            <a:pPr marL="306388" lvl="1" indent="-304800">
              <a:lnSpc>
                <a:spcPct val="110000"/>
              </a:lnSpc>
              <a:buClr>
                <a:srgbClr val="EF4632"/>
              </a:buClr>
            </a:pPr>
            <a:r>
              <a:rPr lang="cs-CZ" dirty="0">
                <a:solidFill>
                  <a:srgbClr val="FF0000"/>
                </a:solidFill>
              </a:rPr>
              <a:t>zlepšení životních podmínek </a:t>
            </a:r>
            <a:r>
              <a:rPr lang="cs-CZ" dirty="0"/>
              <a:t>z pohledu snížení produkce emisí z lokálních </a:t>
            </a:r>
            <a:r>
              <a:rPr lang="cs-CZ" dirty="0" smtClean="0"/>
              <a:t>topidel</a:t>
            </a:r>
          </a:p>
          <a:p>
            <a:pPr marL="306388" lvl="1" indent="-304800">
              <a:lnSpc>
                <a:spcPct val="110000"/>
              </a:lnSpc>
              <a:buClr>
                <a:srgbClr val="EF4632"/>
              </a:buClr>
            </a:pPr>
            <a:endParaRPr lang="cs-CZ" dirty="0" smtClean="0"/>
          </a:p>
          <a:p>
            <a:pPr marL="306388" lvl="1" indent="-304800">
              <a:lnSpc>
                <a:spcPct val="110000"/>
              </a:lnSpc>
              <a:buClr>
                <a:srgbClr val="EF4632"/>
              </a:buClr>
            </a:pPr>
            <a:r>
              <a:rPr lang="cs-CZ" dirty="0" smtClean="0"/>
              <a:t>výrazné </a:t>
            </a:r>
            <a:r>
              <a:rPr lang="cs-CZ" dirty="0">
                <a:solidFill>
                  <a:srgbClr val="FF0000"/>
                </a:solidFill>
              </a:rPr>
              <a:t>zlepšení uživatelského </a:t>
            </a:r>
            <a:r>
              <a:rPr lang="cs-CZ" dirty="0" smtClean="0">
                <a:solidFill>
                  <a:srgbClr val="FF0000"/>
                </a:solidFill>
              </a:rPr>
              <a:t>pohodlí</a:t>
            </a:r>
          </a:p>
          <a:p>
            <a:pPr marL="355601" lvl="3" indent="0">
              <a:lnSpc>
                <a:spcPct val="110000"/>
              </a:lnSpc>
              <a:buClr>
                <a:srgbClr val="EF4632"/>
              </a:buClr>
            </a:pPr>
            <a:r>
              <a:rPr lang="cs-CZ" sz="1400" dirty="0" smtClean="0"/>
              <a:t>(odpadají činnosti </a:t>
            </a:r>
            <a:r>
              <a:rPr lang="cs-CZ" sz="1400" dirty="0"/>
              <a:t>jako manipulace a ukládání uhlí, palivového dřeva a likvidace </a:t>
            </a:r>
            <a:r>
              <a:rPr lang="cs-CZ" sz="1400" dirty="0" smtClean="0"/>
              <a:t>popelů)</a:t>
            </a:r>
          </a:p>
          <a:p>
            <a:pPr marL="355601" lvl="3" indent="0">
              <a:lnSpc>
                <a:spcPct val="110000"/>
              </a:lnSpc>
              <a:buClr>
                <a:srgbClr val="EF4632"/>
              </a:buClr>
            </a:pPr>
            <a:endParaRPr lang="cs-CZ" sz="1400" dirty="0" smtClean="0"/>
          </a:p>
          <a:p>
            <a:pPr marL="306388" lvl="1" indent="-304800">
              <a:lnSpc>
                <a:spcPct val="110000"/>
              </a:lnSpc>
              <a:buClr>
                <a:srgbClr val="EF4632"/>
              </a:buClr>
            </a:pPr>
            <a:r>
              <a:rPr lang="cs-CZ" dirty="0"/>
              <a:t>možnost </a:t>
            </a:r>
            <a:r>
              <a:rPr lang="cs-CZ" dirty="0">
                <a:solidFill>
                  <a:srgbClr val="FF0000"/>
                </a:solidFill>
              </a:rPr>
              <a:t>dálkového individuální nastavování parametrů topení </a:t>
            </a:r>
            <a:r>
              <a:rPr lang="cs-CZ" dirty="0"/>
              <a:t>v jednotlivých odběrných místech na základě pouhého telefonátu odběratele na </a:t>
            </a:r>
            <a:r>
              <a:rPr lang="cs-CZ" dirty="0" smtClean="0"/>
              <a:t>dispečink</a:t>
            </a:r>
          </a:p>
          <a:p>
            <a:pPr marL="306388" lvl="1" indent="-304800">
              <a:lnSpc>
                <a:spcPct val="110000"/>
              </a:lnSpc>
              <a:buClr>
                <a:srgbClr val="EF4632"/>
              </a:buClr>
            </a:pPr>
            <a:endParaRPr lang="cs-CZ" dirty="0" smtClean="0"/>
          </a:p>
          <a:p>
            <a:pPr marL="306388" lvl="1" indent="-304800">
              <a:lnSpc>
                <a:spcPct val="110000"/>
              </a:lnSpc>
              <a:buClr>
                <a:srgbClr val="EF4632"/>
              </a:buClr>
            </a:pPr>
            <a:r>
              <a:rPr lang="cs-CZ" dirty="0" smtClean="0"/>
              <a:t>Objektová předávací stanice (OPS) </a:t>
            </a:r>
            <a:r>
              <a:rPr lang="cs-CZ" dirty="0"/>
              <a:t>využívá </a:t>
            </a:r>
            <a:r>
              <a:rPr lang="cs-CZ" dirty="0" err="1">
                <a:solidFill>
                  <a:srgbClr val="FF0000"/>
                </a:solidFill>
              </a:rPr>
              <a:t>ekvitermní</a:t>
            </a:r>
            <a:r>
              <a:rPr lang="cs-CZ" dirty="0">
                <a:solidFill>
                  <a:srgbClr val="FF0000"/>
                </a:solidFill>
              </a:rPr>
              <a:t> regulaci</a:t>
            </a:r>
            <a:r>
              <a:rPr lang="cs-CZ" dirty="0"/>
              <a:t>, která zajistí optimální tepelnou pohodu </a:t>
            </a:r>
            <a:r>
              <a:rPr lang="cs-CZ" dirty="0" smtClean="0"/>
              <a:t>a </a:t>
            </a:r>
            <a:r>
              <a:rPr lang="cs-CZ" dirty="0"/>
              <a:t>úsporu </a:t>
            </a:r>
            <a:r>
              <a:rPr lang="cs-CZ" dirty="0" smtClean="0"/>
              <a:t>energie</a:t>
            </a:r>
          </a:p>
          <a:p>
            <a:pPr marL="306388" lvl="1" indent="-304800">
              <a:lnSpc>
                <a:spcPct val="110000"/>
              </a:lnSpc>
              <a:buClr>
                <a:srgbClr val="EF4632"/>
              </a:buClr>
            </a:pPr>
            <a:endParaRPr lang="cs-CZ" dirty="0"/>
          </a:p>
          <a:p>
            <a:pPr marL="306388" lvl="1" indent="-304800">
              <a:lnSpc>
                <a:spcPct val="110000"/>
              </a:lnSpc>
              <a:buClr>
                <a:srgbClr val="EF4632"/>
              </a:buClr>
            </a:pPr>
            <a:r>
              <a:rPr lang="cs-CZ" dirty="0"/>
              <a:t>Provoz OPS je </a:t>
            </a:r>
            <a:r>
              <a:rPr lang="cs-CZ" dirty="0" smtClean="0">
                <a:solidFill>
                  <a:srgbClr val="FF0000"/>
                </a:solidFill>
              </a:rPr>
              <a:t>bezobslužný</a:t>
            </a:r>
          </a:p>
          <a:p>
            <a:pPr marL="306388" lvl="1" indent="-304800">
              <a:lnSpc>
                <a:spcPct val="110000"/>
              </a:lnSpc>
              <a:buClr>
                <a:srgbClr val="EF4632"/>
              </a:buClr>
            </a:pPr>
            <a:endParaRPr lang="cs-CZ" dirty="0">
              <a:solidFill>
                <a:srgbClr val="FF0000"/>
              </a:solidFill>
            </a:endParaRPr>
          </a:p>
          <a:p>
            <a:pPr marL="306388" lvl="1" indent="-304800">
              <a:lnSpc>
                <a:spcPct val="110000"/>
              </a:lnSpc>
              <a:buClr>
                <a:srgbClr val="EF4632"/>
              </a:buClr>
            </a:pPr>
            <a:r>
              <a:rPr lang="cs-CZ" dirty="0" smtClean="0">
                <a:solidFill>
                  <a:srgbClr val="FF0000"/>
                </a:solidFill>
              </a:rPr>
              <a:t>soustava </a:t>
            </a:r>
            <a:r>
              <a:rPr lang="cs-CZ" dirty="0"/>
              <a:t>v Ledvicích </a:t>
            </a:r>
            <a:r>
              <a:rPr lang="cs-CZ" dirty="0" smtClean="0">
                <a:solidFill>
                  <a:srgbClr val="FF0000"/>
                </a:solidFill>
              </a:rPr>
              <a:t>má dostatečnou rezervu </a:t>
            </a:r>
            <a:r>
              <a:rPr lang="cs-CZ" dirty="0">
                <a:solidFill>
                  <a:srgbClr val="FF0000"/>
                </a:solidFill>
              </a:rPr>
              <a:t>výkonu </a:t>
            </a:r>
            <a:r>
              <a:rPr lang="cs-CZ" dirty="0"/>
              <a:t>a </a:t>
            </a:r>
            <a:r>
              <a:rPr lang="cs-CZ" dirty="0" smtClean="0"/>
              <a:t>tím umožňuje </a:t>
            </a:r>
            <a:r>
              <a:rPr lang="cs-CZ" b="1" dirty="0" smtClean="0"/>
              <a:t>připojit další odběratele </a:t>
            </a:r>
          </a:p>
          <a:p>
            <a:pPr marL="306388" lvl="1" indent="-304800">
              <a:lnSpc>
                <a:spcPct val="110000"/>
              </a:lnSpc>
              <a:buClr>
                <a:srgbClr val="EF4632"/>
              </a:buClr>
            </a:pPr>
            <a:endParaRPr lang="cs-CZ" dirty="0" smtClean="0"/>
          </a:p>
          <a:p>
            <a:pPr marL="0" indent="0"/>
            <a:endParaRPr lang="cs-CZ" dirty="0" smtClean="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D709968A-DA55-415A-8C79-F9C52EDE152A}" type="slidenum">
              <a:rPr lang="cs-CZ" sz="1000" i="0" smtClean="0">
                <a:solidFill>
                  <a:schemeClr val="bg1"/>
                </a:solidFill>
                <a:latin typeface="Arial CE" pitchFamily="34" charset="0"/>
              </a:rPr>
              <a:pPr algn="l" eaLnBrk="1" hangingPunct="1">
                <a:spcBef>
                  <a:spcPct val="0"/>
                </a:spcBef>
                <a:buClrTx/>
                <a:buFontTx/>
                <a:buNone/>
              </a:pPr>
              <a:t>3</a:t>
            </a:fld>
            <a:endParaRPr lang="cs-CZ" sz="1000" i="0" smtClean="0">
              <a:solidFill>
                <a:schemeClr val="bg1"/>
              </a:solidFill>
              <a:latin typeface="Arial CE" pitchFamily="34" charset="0"/>
            </a:endParaRPr>
          </a:p>
        </p:txBody>
      </p:sp>
    </p:spTree>
    <p:extLst>
      <p:ext uri="{BB962C8B-B14F-4D97-AF65-F5344CB8AC3E}">
        <p14:creationId xmlns:p14="http://schemas.microsoft.com/office/powerpoint/2010/main" val="795112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bwMode="auto">
          <a:xfrm>
            <a:off x="632898" y="1524483"/>
            <a:ext cx="4000648" cy="584775"/>
          </a:xfrm>
          <a:prstGeom prst="rect">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3554" name="Title 1"/>
          <p:cNvSpPr>
            <a:spLocks noGrp="1"/>
          </p:cNvSpPr>
          <p:nvPr>
            <p:ph type="title"/>
          </p:nvPr>
        </p:nvSpPr>
        <p:spPr>
          <a:xfrm>
            <a:off x="503238" y="438150"/>
            <a:ext cx="6877050" cy="814582"/>
          </a:xfrm>
        </p:spPr>
        <p:txBody>
          <a:bodyPr/>
          <a:lstStyle/>
          <a:p>
            <a:r>
              <a:rPr lang="cs-CZ" dirty="0" smtClean="0"/>
              <a:t>Výhodná cena tepla</a:t>
            </a:r>
            <a:br>
              <a:rPr lang="cs-CZ" dirty="0" smtClean="0"/>
            </a:br>
            <a:r>
              <a:rPr lang="cs-CZ" dirty="0" smtClean="0"/>
              <a:t>porovnání celkových nákladů s uhlím a se zemním plynem</a:t>
            </a:r>
          </a:p>
        </p:txBody>
      </p:sp>
      <p:sp>
        <p:nvSpPr>
          <p:cNvPr id="23555" name="Content Placeholder 2"/>
          <p:cNvSpPr>
            <a:spLocks noGrp="1"/>
          </p:cNvSpPr>
          <p:nvPr>
            <p:ph idx="1"/>
          </p:nvPr>
        </p:nvSpPr>
        <p:spPr>
          <a:xfrm>
            <a:off x="503238" y="1692275"/>
            <a:ext cx="8137525" cy="4679950"/>
          </a:xfrm>
        </p:spPr>
        <p:txBody>
          <a:bodyPr/>
          <a:lstStyle/>
          <a:p>
            <a:pPr marL="0" indent="0"/>
            <a:endParaRPr lang="cs-CZ" dirty="0">
              <a:solidFill>
                <a:srgbClr val="FF0000"/>
              </a:solidFill>
            </a:endParaRPr>
          </a:p>
          <a:p>
            <a:pPr marL="0" indent="0"/>
            <a:endParaRPr lang="cs-CZ" dirty="0" smtClean="0">
              <a:solidFill>
                <a:srgbClr val="FF0000"/>
              </a:solidFill>
            </a:endParaRPr>
          </a:p>
          <a:p>
            <a:pPr marL="0" indent="0"/>
            <a:endParaRPr lang="cs-CZ" dirty="0" smtClean="0">
              <a:solidFill>
                <a:srgbClr val="FF0000"/>
              </a:solidFill>
            </a:endParaRP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D709968A-DA55-415A-8C79-F9C52EDE152A}" type="slidenum">
              <a:rPr lang="cs-CZ" sz="1000" i="0" smtClean="0">
                <a:solidFill>
                  <a:schemeClr val="bg1"/>
                </a:solidFill>
                <a:latin typeface="Arial CE" pitchFamily="34" charset="0"/>
              </a:rPr>
              <a:pPr algn="l" eaLnBrk="1" hangingPunct="1">
                <a:spcBef>
                  <a:spcPct val="0"/>
                </a:spcBef>
                <a:buClrTx/>
                <a:buFontTx/>
                <a:buNone/>
              </a:pPr>
              <a:t>4</a:t>
            </a:fld>
            <a:endParaRPr lang="cs-CZ" sz="1000" i="0" smtClean="0">
              <a:solidFill>
                <a:schemeClr val="bg1"/>
              </a:solidFill>
              <a:latin typeface="Arial CE" pitchFamily="34" charset="0"/>
            </a:endParaRPr>
          </a:p>
        </p:txBody>
      </p:sp>
      <p:pic>
        <p:nvPicPr>
          <p:cNvPr id="6" name="chart-pie" descr="Graf - podíl nákladových položek na celkových náklad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707" y="1786093"/>
            <a:ext cx="2994514" cy="213893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bwMode="auto">
          <a:xfrm>
            <a:off x="5208707" y="1459523"/>
            <a:ext cx="1156924" cy="263769"/>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cs-CZ" sz="1400" b="0" i="1" u="none" strike="noStrike" cap="none" normalizeH="0" baseline="0" dirty="0" smtClean="0">
                <a:ln>
                  <a:noFill/>
                </a:ln>
                <a:solidFill>
                  <a:schemeClr val="tx1"/>
                </a:solidFill>
                <a:effectLst/>
                <a:latin typeface="Arial" pitchFamily="34" charset="0"/>
              </a:rPr>
              <a:t>uhelný kotel</a:t>
            </a:r>
          </a:p>
        </p:txBody>
      </p:sp>
      <p:sp>
        <p:nvSpPr>
          <p:cNvPr id="8" name="Obdélník 7"/>
          <p:cNvSpPr/>
          <p:nvPr/>
        </p:nvSpPr>
        <p:spPr bwMode="auto">
          <a:xfrm>
            <a:off x="5208706" y="4085494"/>
            <a:ext cx="1156925" cy="263769"/>
          </a:xfrm>
          <a:prstGeom prst="rect">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r>
              <a:rPr kumimoji="0" lang="cs-CZ" sz="1400" b="0" i="1" u="none" strike="noStrike" cap="none" normalizeH="0" baseline="0" dirty="0" smtClean="0">
                <a:ln>
                  <a:noFill/>
                </a:ln>
                <a:solidFill>
                  <a:schemeClr val="tx1"/>
                </a:solidFill>
                <a:effectLst/>
                <a:latin typeface="Arial" pitchFamily="34" charset="0"/>
              </a:rPr>
              <a:t>plynový kotel</a:t>
            </a:r>
          </a:p>
        </p:txBody>
      </p:sp>
      <p:pic>
        <p:nvPicPr>
          <p:cNvPr id="9" name="chart-pie" descr="Graf - podíl nákladových položek na celkových náklad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898" y="4415570"/>
            <a:ext cx="2998323" cy="2141659"/>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bwMode="auto">
          <a:xfrm>
            <a:off x="6638192" y="3785089"/>
            <a:ext cx="870439" cy="131884"/>
          </a:xfrm>
          <a:prstGeom prst="rect">
            <a:avLst/>
          </a:prstGeom>
          <a:solidFill>
            <a:schemeClr val="tx2">
              <a:lumMod val="95000"/>
            </a:schemeClr>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11" name="Obdélník 10"/>
          <p:cNvSpPr/>
          <p:nvPr/>
        </p:nvSpPr>
        <p:spPr bwMode="auto">
          <a:xfrm>
            <a:off x="6638190" y="6425345"/>
            <a:ext cx="870439" cy="131884"/>
          </a:xfrm>
          <a:prstGeom prst="rect">
            <a:avLst/>
          </a:prstGeom>
          <a:solidFill>
            <a:schemeClr val="tx2">
              <a:lumMod val="95000"/>
            </a:schemeClr>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graphicFrame>
        <p:nvGraphicFramePr>
          <p:cNvPr id="12" name="Graf 11"/>
          <p:cNvGraphicFramePr>
            <a:graphicFrameLocks/>
          </p:cNvGraphicFramePr>
          <p:nvPr>
            <p:extLst>
              <p:ext uri="{D42A27DB-BD31-4B8C-83A1-F6EECF244321}">
                <p14:modId xmlns:p14="http://schemas.microsoft.com/office/powerpoint/2010/main" val="4246836364"/>
              </p:ext>
            </p:extLst>
          </p:nvPr>
        </p:nvGraphicFramePr>
        <p:xfrm>
          <a:off x="501728" y="2266396"/>
          <a:ext cx="4262988" cy="4104175"/>
        </p:xfrm>
        <a:graphic>
          <a:graphicData uri="http://schemas.openxmlformats.org/drawingml/2006/chart">
            <c:chart xmlns:c="http://schemas.openxmlformats.org/drawingml/2006/chart" xmlns:r="http://schemas.openxmlformats.org/officeDocument/2006/relationships" r:id="rId4"/>
          </a:graphicData>
        </a:graphic>
      </p:graphicFrame>
      <p:sp>
        <p:nvSpPr>
          <p:cNvPr id="4" name="Obdélník 3"/>
          <p:cNvSpPr/>
          <p:nvPr/>
        </p:nvSpPr>
        <p:spPr>
          <a:xfrm>
            <a:off x="632898" y="1524483"/>
            <a:ext cx="4000648" cy="584775"/>
          </a:xfrm>
          <a:prstGeom prst="rect">
            <a:avLst/>
          </a:prstGeom>
        </p:spPr>
        <p:txBody>
          <a:bodyPr wrap="square">
            <a:spAutoFit/>
          </a:bodyPr>
          <a:lstStyle/>
          <a:p>
            <a:pPr marL="0" indent="0"/>
            <a:r>
              <a:rPr lang="cs-CZ" sz="1600" i="0" dirty="0"/>
              <a:t>Roční celkové náklady na vytápění při </a:t>
            </a:r>
            <a:r>
              <a:rPr lang="cs-CZ" sz="1600" i="0" dirty="0" smtClean="0"/>
              <a:t>potřebě </a:t>
            </a:r>
            <a:r>
              <a:rPr lang="cs-CZ" sz="1600" i="0" dirty="0"/>
              <a:t>65 GJ tepla. Náklady </a:t>
            </a:r>
            <a:r>
              <a:rPr lang="cs-CZ" sz="1600" i="0" dirty="0" smtClean="0"/>
              <a:t>Kč vč</a:t>
            </a:r>
            <a:r>
              <a:rPr lang="cs-CZ" sz="1600" i="0" dirty="0"/>
              <a:t>. DPH.</a:t>
            </a:r>
          </a:p>
        </p:txBody>
      </p:sp>
      <p:sp>
        <p:nvSpPr>
          <p:cNvPr id="5" name="TextovéPole 4"/>
          <p:cNvSpPr txBox="1"/>
          <p:nvPr/>
        </p:nvSpPr>
        <p:spPr>
          <a:xfrm>
            <a:off x="2479430" y="3887597"/>
            <a:ext cx="668216" cy="400110"/>
          </a:xfrm>
          <a:prstGeom prst="rect">
            <a:avLst/>
          </a:prstGeom>
          <a:noFill/>
        </p:spPr>
        <p:txBody>
          <a:bodyPr wrap="square" rtlCol="0">
            <a:spAutoFit/>
          </a:bodyPr>
          <a:lstStyle/>
          <a:p>
            <a:pPr algn="ctr"/>
            <a:r>
              <a:rPr lang="cs-CZ" sz="1000" i="0" dirty="0" smtClean="0"/>
              <a:t>Kč/GJ</a:t>
            </a:r>
          </a:p>
          <a:p>
            <a:pPr algn="ctr"/>
            <a:r>
              <a:rPr lang="cs-CZ" sz="1000" i="0" dirty="0" smtClean="0"/>
              <a:t>441</a:t>
            </a:r>
            <a:endParaRPr lang="cs-CZ" sz="1000" i="0" dirty="0"/>
          </a:p>
        </p:txBody>
      </p:sp>
      <p:sp>
        <p:nvSpPr>
          <p:cNvPr id="19" name="TextovéPole 18"/>
          <p:cNvSpPr txBox="1"/>
          <p:nvPr/>
        </p:nvSpPr>
        <p:spPr>
          <a:xfrm>
            <a:off x="1295399" y="4039997"/>
            <a:ext cx="668216" cy="400110"/>
          </a:xfrm>
          <a:prstGeom prst="rect">
            <a:avLst/>
          </a:prstGeom>
          <a:noFill/>
        </p:spPr>
        <p:txBody>
          <a:bodyPr wrap="square" rtlCol="0">
            <a:spAutoFit/>
          </a:bodyPr>
          <a:lstStyle/>
          <a:p>
            <a:pPr algn="ctr"/>
            <a:r>
              <a:rPr lang="cs-CZ" sz="1000" i="0" dirty="0" smtClean="0">
                <a:solidFill>
                  <a:schemeClr val="bg2">
                    <a:lumMod val="40000"/>
                    <a:lumOff val="60000"/>
                  </a:schemeClr>
                </a:solidFill>
              </a:rPr>
              <a:t>Kč/GJ</a:t>
            </a:r>
          </a:p>
          <a:p>
            <a:pPr algn="ctr"/>
            <a:r>
              <a:rPr lang="cs-CZ" sz="1000" i="0" dirty="0" smtClean="0">
                <a:solidFill>
                  <a:schemeClr val="bg2">
                    <a:lumMod val="40000"/>
                    <a:lumOff val="60000"/>
                  </a:schemeClr>
                </a:solidFill>
              </a:rPr>
              <a:t>409</a:t>
            </a:r>
            <a:endParaRPr lang="cs-CZ" sz="1000" i="0" dirty="0">
              <a:solidFill>
                <a:schemeClr val="bg2">
                  <a:lumMod val="40000"/>
                  <a:lumOff val="60000"/>
                </a:schemeClr>
              </a:solidFill>
            </a:endParaRPr>
          </a:p>
        </p:txBody>
      </p:sp>
      <p:sp>
        <p:nvSpPr>
          <p:cNvPr id="10" name="Ovál 9"/>
          <p:cNvSpPr/>
          <p:nvPr/>
        </p:nvSpPr>
        <p:spPr bwMode="auto">
          <a:xfrm>
            <a:off x="2356338" y="3467031"/>
            <a:ext cx="914400" cy="841132"/>
          </a:xfrm>
          <a:prstGeom prst="ellipse">
            <a:avLst/>
          </a:prstGeom>
          <a:noFill/>
          <a:ln w="25400" cap="flat" cmpd="sng" algn="ctr">
            <a:solidFill>
              <a:schemeClr val="accent2"/>
            </a:solid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86207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bwMode="auto">
          <a:xfrm>
            <a:off x="553916" y="3001108"/>
            <a:ext cx="6778870" cy="1230923"/>
          </a:xfrm>
          <a:prstGeom prst="rect">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 name="Obdélník 1"/>
          <p:cNvSpPr/>
          <p:nvPr/>
        </p:nvSpPr>
        <p:spPr bwMode="auto">
          <a:xfrm>
            <a:off x="553915" y="1617785"/>
            <a:ext cx="6778870" cy="1230923"/>
          </a:xfrm>
          <a:prstGeom prst="rect">
            <a:avLst/>
          </a:prstGeom>
          <a:solidFill>
            <a:schemeClr val="accent1"/>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smtClean="0">
              <a:ln>
                <a:noFill/>
              </a:ln>
              <a:solidFill>
                <a:schemeClr val="tx1"/>
              </a:solidFill>
              <a:effectLst/>
              <a:latin typeface="Arial" pitchFamily="34" charset="0"/>
            </a:endParaRPr>
          </a:p>
        </p:txBody>
      </p:sp>
      <p:sp>
        <p:nvSpPr>
          <p:cNvPr id="23554" name="Title 1"/>
          <p:cNvSpPr>
            <a:spLocks noGrp="1"/>
          </p:cNvSpPr>
          <p:nvPr>
            <p:ph type="title"/>
          </p:nvPr>
        </p:nvSpPr>
        <p:spPr>
          <a:xfrm>
            <a:off x="503238" y="438150"/>
            <a:ext cx="6877050" cy="423193"/>
          </a:xfrm>
        </p:spPr>
        <p:txBody>
          <a:bodyPr/>
          <a:lstStyle/>
          <a:p>
            <a:pPr lvl="1"/>
            <a:r>
              <a:rPr lang="cs-CZ" dirty="0" smtClean="0"/>
              <a:t>ČEZ Teplárenská – váš spolehlivý partner</a:t>
            </a:r>
          </a:p>
        </p:txBody>
      </p:sp>
      <p:sp>
        <p:nvSpPr>
          <p:cNvPr id="23555" name="Content Placeholder 2"/>
          <p:cNvSpPr>
            <a:spLocks noGrp="1"/>
          </p:cNvSpPr>
          <p:nvPr>
            <p:ph idx="1"/>
          </p:nvPr>
        </p:nvSpPr>
        <p:spPr>
          <a:xfrm>
            <a:off x="828553" y="1692275"/>
            <a:ext cx="8137525" cy="4679950"/>
          </a:xfrm>
        </p:spPr>
        <p:txBody>
          <a:bodyPr/>
          <a:lstStyle/>
          <a:p>
            <a:pPr marL="306388" lvl="1" indent="-304800">
              <a:lnSpc>
                <a:spcPct val="110000"/>
              </a:lnSpc>
              <a:buClr>
                <a:srgbClr val="EF4632"/>
              </a:buClr>
            </a:pPr>
            <a:r>
              <a:rPr lang="cs-CZ" dirty="0" smtClean="0"/>
              <a:t>ČEZ Teplárenská uhradila </a:t>
            </a:r>
            <a:r>
              <a:rPr lang="cs-CZ" dirty="0" smtClean="0">
                <a:solidFill>
                  <a:srgbClr val="FF0000"/>
                </a:solidFill>
              </a:rPr>
              <a:t>veškeré investiční náklady</a:t>
            </a:r>
            <a:r>
              <a:rPr lang="cs-CZ" dirty="0" smtClean="0"/>
              <a:t>:</a:t>
            </a:r>
          </a:p>
          <a:p>
            <a:pPr marL="468313" lvl="2" indent="-285750">
              <a:lnSpc>
                <a:spcPct val="110000"/>
              </a:lnSpc>
              <a:buClr>
                <a:srgbClr val="EF4632"/>
              </a:buClr>
              <a:buFont typeface="Arial" pitchFamily="34" charset="0"/>
              <a:buChar char="•"/>
            </a:pPr>
            <a:r>
              <a:rPr lang="cs-CZ" dirty="0"/>
              <a:t>na vybudování přípojky</a:t>
            </a:r>
          </a:p>
          <a:p>
            <a:pPr marL="468313" lvl="2" indent="-285750">
              <a:lnSpc>
                <a:spcPct val="110000"/>
              </a:lnSpc>
              <a:buClr>
                <a:srgbClr val="EF4632"/>
              </a:buClr>
              <a:buFont typeface="Arial" pitchFamily="34" charset="0"/>
              <a:buChar char="•"/>
            </a:pPr>
            <a:r>
              <a:rPr lang="cs-CZ" dirty="0"/>
              <a:t>technologii objektových předávacích stanic</a:t>
            </a:r>
          </a:p>
          <a:p>
            <a:pPr marL="468313" lvl="2" indent="-285750">
              <a:lnSpc>
                <a:spcPct val="110000"/>
              </a:lnSpc>
              <a:buClr>
                <a:srgbClr val="EF4632"/>
              </a:buClr>
              <a:buFont typeface="Arial" pitchFamily="34" charset="0"/>
              <a:buChar char="•"/>
            </a:pPr>
            <a:r>
              <a:rPr lang="cs-CZ" dirty="0"/>
              <a:t>Instalaci, měření a regulaci</a:t>
            </a:r>
          </a:p>
          <a:p>
            <a:pPr marL="306388" lvl="1" indent="-304800">
              <a:lnSpc>
                <a:spcPct val="110000"/>
              </a:lnSpc>
              <a:buClr>
                <a:srgbClr val="EF4632"/>
              </a:buClr>
            </a:pPr>
            <a:endParaRPr lang="cs-CZ" dirty="0"/>
          </a:p>
          <a:p>
            <a:pPr marL="306388" lvl="1" indent="-304800">
              <a:lnSpc>
                <a:spcPct val="110000"/>
              </a:lnSpc>
              <a:buClr>
                <a:srgbClr val="EF4632"/>
              </a:buClr>
            </a:pPr>
            <a:r>
              <a:rPr lang="cs-CZ" dirty="0" smtClean="0"/>
              <a:t>Profesionální </a:t>
            </a:r>
            <a:r>
              <a:rPr lang="cs-CZ" dirty="0"/>
              <a:t>tým ČEZ Teplárenská </a:t>
            </a:r>
            <a:r>
              <a:rPr lang="cs-CZ" dirty="0" smtClean="0"/>
              <a:t>následně zajistí</a:t>
            </a:r>
            <a:r>
              <a:rPr lang="cs-CZ" dirty="0"/>
              <a:t>:</a:t>
            </a:r>
          </a:p>
          <a:p>
            <a:pPr marL="468313" lvl="2" indent="-285750">
              <a:lnSpc>
                <a:spcPct val="110000"/>
              </a:lnSpc>
              <a:buClr>
                <a:srgbClr val="EF4632"/>
              </a:buClr>
              <a:buFont typeface="Arial" pitchFamily="34" charset="0"/>
              <a:buChar char="•"/>
            </a:pPr>
            <a:r>
              <a:rPr lang="cs-CZ" dirty="0">
                <a:solidFill>
                  <a:srgbClr val="FF0000"/>
                </a:solidFill>
              </a:rPr>
              <a:t>provoz</a:t>
            </a:r>
          </a:p>
          <a:p>
            <a:pPr marL="468313" lvl="2" indent="-285750">
              <a:lnSpc>
                <a:spcPct val="110000"/>
              </a:lnSpc>
              <a:buClr>
                <a:srgbClr val="EF4632"/>
              </a:buClr>
              <a:buFont typeface="Arial" pitchFamily="34" charset="0"/>
              <a:buChar char="•"/>
            </a:pPr>
            <a:r>
              <a:rPr lang="cs-CZ" dirty="0">
                <a:solidFill>
                  <a:srgbClr val="FF0000"/>
                </a:solidFill>
              </a:rPr>
              <a:t>údržbu </a:t>
            </a:r>
          </a:p>
          <a:p>
            <a:pPr marL="468313" lvl="2" indent="-285750">
              <a:lnSpc>
                <a:spcPct val="110000"/>
              </a:lnSpc>
              <a:buClr>
                <a:srgbClr val="EF4632"/>
              </a:buClr>
              <a:buFont typeface="Arial" pitchFamily="34" charset="0"/>
              <a:buChar char="•"/>
            </a:pPr>
            <a:r>
              <a:rPr lang="cs-CZ" dirty="0">
                <a:solidFill>
                  <a:srgbClr val="FF0000"/>
                </a:solidFill>
              </a:rPr>
              <a:t>revize</a:t>
            </a:r>
          </a:p>
          <a:p>
            <a:pPr marL="306388" lvl="1" indent="-304800">
              <a:lnSpc>
                <a:spcPct val="110000"/>
              </a:lnSpc>
              <a:buClr>
                <a:srgbClr val="EF4632"/>
              </a:buClr>
            </a:pPr>
            <a:endParaRPr lang="cs-CZ" dirty="0" smtClean="0"/>
          </a:p>
          <a:p>
            <a:pPr marL="306388" lvl="1" indent="-304800">
              <a:lnSpc>
                <a:spcPct val="110000"/>
              </a:lnSpc>
              <a:buClr>
                <a:srgbClr val="EF4632"/>
              </a:buClr>
            </a:pPr>
            <a:endParaRPr lang="cs-CZ" dirty="0"/>
          </a:p>
          <a:p>
            <a:pPr marL="0" indent="0"/>
            <a:endParaRPr lang="cs-CZ" dirty="0" smtClean="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fld id="{D709968A-DA55-415A-8C79-F9C52EDE152A}" type="slidenum">
              <a:rPr lang="cs-CZ" sz="1000" i="0" smtClean="0">
                <a:solidFill>
                  <a:schemeClr val="bg1"/>
                </a:solidFill>
                <a:latin typeface="Arial CE" pitchFamily="34" charset="0"/>
              </a:rPr>
              <a:pPr algn="l" eaLnBrk="1" hangingPunct="1">
                <a:spcBef>
                  <a:spcPct val="0"/>
                </a:spcBef>
                <a:buClrTx/>
                <a:buFontTx/>
                <a:buNone/>
              </a:pPr>
              <a:t>5</a:t>
            </a:fld>
            <a:endParaRPr lang="cs-CZ" sz="1000" i="0" smtClean="0">
              <a:solidFill>
                <a:schemeClr val="bg1"/>
              </a:solidFill>
              <a:latin typeface="Arial CE" pitchFamily="34" charset="0"/>
            </a:endParaRPr>
          </a:p>
        </p:txBody>
      </p:sp>
    </p:spTree>
    <p:extLst>
      <p:ext uri="{BB962C8B-B14F-4D97-AF65-F5344CB8AC3E}">
        <p14:creationId xmlns:p14="http://schemas.microsoft.com/office/powerpoint/2010/main" val="2622674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3"/>
          <p:cNvSpPr>
            <a:spLocks noGrp="1"/>
          </p:cNvSpPr>
          <p:nvPr>
            <p:ph type="sldNum" sz="quarter" idx="10"/>
          </p:nvPr>
        </p:nvSpPr>
        <p:spPr/>
        <p:txBody>
          <a:bodyPr/>
          <a:lstStyle>
            <a:lvl1pPr algn="ctr" defTabSz="913526" eaLnBrk="0" hangingPunct="0">
              <a:defRPr sz="1400" b="1">
                <a:solidFill>
                  <a:schemeClr val="tx1"/>
                </a:solidFill>
                <a:latin typeface="Arial" charset="0"/>
              </a:defRPr>
            </a:lvl1pPr>
            <a:lvl2pPr marL="758032" indent="-291551" algn="ctr" defTabSz="913526" eaLnBrk="0" hangingPunct="0">
              <a:defRPr sz="1400" b="1">
                <a:solidFill>
                  <a:schemeClr val="tx1"/>
                </a:solidFill>
                <a:latin typeface="Arial" charset="0"/>
              </a:defRPr>
            </a:lvl2pPr>
            <a:lvl3pPr marL="1166203" indent="-233241" algn="ctr" defTabSz="913526" eaLnBrk="0" hangingPunct="0">
              <a:defRPr sz="1400" b="1">
                <a:solidFill>
                  <a:schemeClr val="tx1"/>
                </a:solidFill>
                <a:latin typeface="Arial" charset="0"/>
              </a:defRPr>
            </a:lvl3pPr>
            <a:lvl4pPr marL="1632684" indent="-233241" algn="ctr" defTabSz="913526" eaLnBrk="0" hangingPunct="0">
              <a:defRPr sz="1400" b="1">
                <a:solidFill>
                  <a:schemeClr val="tx1"/>
                </a:solidFill>
                <a:latin typeface="Arial" charset="0"/>
              </a:defRPr>
            </a:lvl4pPr>
            <a:lvl5pPr marL="2099165" indent="-233241" algn="ctr" defTabSz="913526" eaLnBrk="0" hangingPunct="0">
              <a:defRPr sz="1400" b="1">
                <a:solidFill>
                  <a:schemeClr val="tx1"/>
                </a:solidFill>
                <a:latin typeface="Arial" charset="0"/>
              </a:defRPr>
            </a:lvl5pPr>
            <a:lvl6pPr marL="2565646" indent="-233241" algn="ctr" defTabSz="913526" eaLnBrk="0" fontAlgn="base" hangingPunct="0">
              <a:spcBef>
                <a:spcPct val="0"/>
              </a:spcBef>
              <a:spcAft>
                <a:spcPct val="0"/>
              </a:spcAft>
              <a:defRPr sz="1400" b="1">
                <a:solidFill>
                  <a:schemeClr val="tx1"/>
                </a:solidFill>
                <a:latin typeface="Arial" charset="0"/>
              </a:defRPr>
            </a:lvl6pPr>
            <a:lvl7pPr marL="3032128" indent="-233241" algn="ctr" defTabSz="913526" eaLnBrk="0" fontAlgn="base" hangingPunct="0">
              <a:spcBef>
                <a:spcPct val="0"/>
              </a:spcBef>
              <a:spcAft>
                <a:spcPct val="0"/>
              </a:spcAft>
              <a:defRPr sz="1400" b="1">
                <a:solidFill>
                  <a:schemeClr val="tx1"/>
                </a:solidFill>
                <a:latin typeface="Arial" charset="0"/>
              </a:defRPr>
            </a:lvl7pPr>
            <a:lvl8pPr marL="3498609" indent="-233241" algn="ctr" defTabSz="913526" eaLnBrk="0" fontAlgn="base" hangingPunct="0">
              <a:spcBef>
                <a:spcPct val="0"/>
              </a:spcBef>
              <a:spcAft>
                <a:spcPct val="0"/>
              </a:spcAft>
              <a:defRPr sz="1400" b="1">
                <a:solidFill>
                  <a:schemeClr val="tx1"/>
                </a:solidFill>
                <a:latin typeface="Arial" charset="0"/>
              </a:defRPr>
            </a:lvl8pPr>
            <a:lvl9pPr marL="3965090" indent="-233241" algn="ctr" defTabSz="913526" eaLnBrk="0" fontAlgn="base" hangingPunct="0">
              <a:spcBef>
                <a:spcPct val="0"/>
              </a:spcBef>
              <a:spcAft>
                <a:spcPct val="0"/>
              </a:spcAft>
              <a:defRPr sz="1400" b="1">
                <a:solidFill>
                  <a:schemeClr val="tx1"/>
                </a:solidFill>
                <a:latin typeface="Arial" charset="0"/>
              </a:defRPr>
            </a:lvl9pPr>
          </a:lstStyle>
          <a:p>
            <a:pPr algn="r" eaLnBrk="1" hangingPunct="1">
              <a:defRPr/>
            </a:pPr>
            <a:fld id="{C0230EB3-B0BA-4D93-8C59-D9F646D28E15}" type="slidenum">
              <a:rPr lang="cs-CZ" sz="1000" b="0">
                <a:solidFill>
                  <a:schemeClr val="bg1"/>
                </a:solidFill>
                <a:latin typeface="Futura CEZ OT Demi" pitchFamily="50" charset="0"/>
              </a:rPr>
              <a:pPr algn="r" eaLnBrk="1" hangingPunct="1">
                <a:defRPr/>
              </a:pPr>
              <a:t>6</a:t>
            </a:fld>
            <a:endParaRPr lang="cs-CZ" sz="1000" b="0">
              <a:solidFill>
                <a:schemeClr val="bg1"/>
              </a:solidFill>
              <a:latin typeface="Futura CEZ OT Demi" pitchFamily="50" charset="0"/>
            </a:endParaRPr>
          </a:p>
        </p:txBody>
      </p:sp>
      <p:sp>
        <p:nvSpPr>
          <p:cNvPr id="12291" name="Rectangle 2"/>
          <p:cNvSpPr>
            <a:spLocks noGrp="1" noChangeArrowheads="1"/>
          </p:cNvSpPr>
          <p:nvPr>
            <p:ph type="title"/>
          </p:nvPr>
        </p:nvSpPr>
        <p:spPr>
          <a:xfrm>
            <a:off x="504001" y="437652"/>
            <a:ext cx="6876000" cy="384144"/>
          </a:xfrm>
        </p:spPr>
        <p:txBody>
          <a:bodyPr/>
          <a:lstStyle/>
          <a:p>
            <a:pPr eaLnBrk="1" hangingPunct="1"/>
            <a:endParaRPr lang="cs-CZ" dirty="0" smtClean="0">
              <a:latin typeface="Nimbus CEZ Medium" pitchFamily="2" charset="-18"/>
            </a:endParaRPr>
          </a:p>
        </p:txBody>
      </p:sp>
      <p:sp>
        <p:nvSpPr>
          <p:cNvPr id="12292" name="Rectangle 3"/>
          <p:cNvSpPr>
            <a:spLocks noGrp="1" noChangeArrowheads="1"/>
          </p:cNvSpPr>
          <p:nvPr>
            <p:ph type="body" idx="1"/>
          </p:nvPr>
        </p:nvSpPr>
        <p:spPr>
          <a:xfrm>
            <a:off x="890913" y="1686155"/>
            <a:ext cx="8045748" cy="4653527"/>
          </a:xfrm>
        </p:spPr>
        <p:txBody>
          <a:bodyPr/>
          <a:lstStyle/>
          <a:p>
            <a:pPr marL="451904" lvl="1" indent="-89085">
              <a:buNone/>
            </a:pPr>
            <a:r>
              <a:rPr lang="cs-CZ" sz="2400" b="1" dirty="0"/>
              <a:t>		</a:t>
            </a:r>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endParaRPr lang="cs-CZ" sz="2400" b="1" dirty="0"/>
          </a:p>
          <a:p>
            <a:pPr marL="451904" lvl="1" indent="-89085">
              <a:buNone/>
            </a:pPr>
            <a:r>
              <a:rPr lang="cs-CZ" sz="2400" b="1" dirty="0"/>
              <a:t>		</a:t>
            </a:r>
            <a:endParaRPr lang="cs-CZ" sz="2400" b="1" dirty="0">
              <a:latin typeface="Nimbus CEZ Medium" pitchFamily="2" charset="-18"/>
            </a:endParaRPr>
          </a:p>
        </p:txBody>
      </p:sp>
      <p:sp>
        <p:nvSpPr>
          <p:cNvPr id="12293" name="Rectangle 4"/>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294" name="Rectangle 5"/>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295" name="Rectangle 6"/>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296" name="Rectangle 7"/>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297" name="Rectangle 8"/>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298" name="Rectangle 9"/>
          <p:cNvSpPr>
            <a:spLocks noChangeArrowheads="1"/>
          </p:cNvSpPr>
          <p:nvPr/>
        </p:nvSpPr>
        <p:spPr bwMode="auto">
          <a:xfrm>
            <a:off x="6168353" y="369301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299" name="Rectangle 1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0" name="Rectangle 11"/>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1" name="Rectangle 12"/>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2" name="Rectangle 13"/>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03" name="Rectangle 14"/>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4" name="Rectangle 15"/>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5" name="Rectangle 16"/>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6" name="Rectangle 17"/>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7" name="Rectangle 1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08" name="Rectangle 1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09" name="Rectangle 2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0" name="Rectangle 21"/>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1" name="Rectangle 22"/>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2" name="Rectangle 23"/>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3" name="Rectangle 24"/>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4" name="Rectangle 25"/>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5" name="Rectangle 26"/>
          <p:cNvSpPr>
            <a:spLocks noChangeArrowheads="1"/>
          </p:cNvSpPr>
          <p:nvPr/>
        </p:nvSpPr>
        <p:spPr bwMode="auto">
          <a:xfrm>
            <a:off x="6168353" y="2643424"/>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16" name="Rectangle 27"/>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7" name="Rectangle 2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8" name="Rectangle 29"/>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19" name="Rectangle 3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20" name="Rectangle 31"/>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21" name="Rectangle 32"/>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22" name="Rectangle 33"/>
          <p:cNvSpPr>
            <a:spLocks noChangeArrowheads="1"/>
          </p:cNvSpPr>
          <p:nvPr/>
        </p:nvSpPr>
        <p:spPr bwMode="auto">
          <a:xfrm>
            <a:off x="6168353" y="4013728"/>
            <a:ext cx="0" cy="0"/>
          </a:xfrm>
          <a:prstGeom prst="rect">
            <a:avLst/>
          </a:prstGeom>
          <a:solidFill>
            <a:srgbClr val="339966"/>
          </a:solidFill>
          <a:ln w="9525">
            <a:solidFill>
              <a:srgbClr val="000000"/>
            </a:solidFill>
            <a:miter lim="800000"/>
            <a:headEnd/>
            <a:tailEnd/>
          </a:ln>
        </p:spPr>
        <p:txBody>
          <a:bodyPr lIns="93296" tIns="46648" rIns="93296" bIns="46648"/>
          <a:lstStyle/>
          <a:p>
            <a:pPr algn="ctr" eaLnBrk="0" hangingPunct="0"/>
            <a:endParaRPr lang="cs-CZ"/>
          </a:p>
        </p:txBody>
      </p:sp>
      <p:sp>
        <p:nvSpPr>
          <p:cNvPr id="12323" name="Rectangle 34"/>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24" name="Rectangle 3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25" name="Rectangle 36"/>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26" name="Rectangle 37"/>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27" name="Rectangle 3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28" name="Rectangle 3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29" name="Rectangle 40"/>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0" name="Rectangle 41"/>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1" name="Rectangle 42"/>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2" name="Rectangle 43"/>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3" name="Rectangle 44"/>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4" name="Rectangle 45"/>
          <p:cNvSpPr>
            <a:spLocks noChangeArrowheads="1"/>
          </p:cNvSpPr>
          <p:nvPr/>
        </p:nvSpPr>
        <p:spPr bwMode="auto">
          <a:xfrm>
            <a:off x="6168353" y="4013728"/>
            <a:ext cx="0" cy="0"/>
          </a:xfrm>
          <a:prstGeom prst="rect">
            <a:avLst/>
          </a:prstGeom>
          <a:solidFill>
            <a:srgbClr val="339966"/>
          </a:solidFill>
          <a:ln w="9525">
            <a:solidFill>
              <a:srgbClr val="000000"/>
            </a:solidFill>
            <a:miter lim="800000"/>
            <a:headEnd/>
            <a:tailEnd/>
          </a:ln>
        </p:spPr>
        <p:txBody>
          <a:bodyPr lIns="93296" tIns="46648" rIns="93296" bIns="46648"/>
          <a:lstStyle/>
          <a:p>
            <a:pPr algn="ctr" eaLnBrk="0" hangingPunct="0"/>
            <a:endParaRPr lang="cs-CZ"/>
          </a:p>
        </p:txBody>
      </p:sp>
      <p:sp>
        <p:nvSpPr>
          <p:cNvPr id="12335" name="Rectangle 46"/>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6" name="Rectangle 47"/>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7" name="Rectangle 48"/>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38" name="Rectangle 49"/>
          <p:cNvSpPr>
            <a:spLocks noChangeArrowheads="1"/>
          </p:cNvSpPr>
          <p:nvPr/>
        </p:nvSpPr>
        <p:spPr bwMode="auto">
          <a:xfrm>
            <a:off x="6168353" y="4013728"/>
            <a:ext cx="0" cy="0"/>
          </a:xfrm>
          <a:prstGeom prst="rect">
            <a:avLst/>
          </a:prstGeom>
          <a:solidFill>
            <a:srgbClr val="339966"/>
          </a:solidFill>
          <a:ln w="9525">
            <a:solidFill>
              <a:srgbClr val="000000"/>
            </a:solidFill>
            <a:miter lim="800000"/>
            <a:headEnd/>
            <a:tailEnd/>
          </a:ln>
        </p:spPr>
        <p:txBody>
          <a:bodyPr lIns="93296" tIns="46648" rIns="93296" bIns="46648"/>
          <a:lstStyle/>
          <a:p>
            <a:pPr algn="ctr" eaLnBrk="0" hangingPunct="0"/>
            <a:endParaRPr lang="cs-CZ"/>
          </a:p>
        </p:txBody>
      </p:sp>
      <p:sp>
        <p:nvSpPr>
          <p:cNvPr id="12339" name="Rectangle 5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40" name="Rectangle 51"/>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41" name="Rectangle 52"/>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42" name="Rectangle 53"/>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43" name="Rectangle 54"/>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44" name="Rectangle 5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45" name="Rectangle 56"/>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46" name="Rectangle 57"/>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47" name="Rectangle 58"/>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48" name="Rectangle 5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49" name="Rectangle 60"/>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0" name="Rectangle 61"/>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1" name="Rectangle 62"/>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2" name="Rectangle 63"/>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3" name="Rectangle 64"/>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4" name="Rectangle 6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5" name="Rectangle 66"/>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6" name="Rectangle 67"/>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7" name="Rectangle 68"/>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8" name="Rectangle 6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59" name="Rectangle 70"/>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0" name="Rectangle 71"/>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1" name="Rectangle 72"/>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2" name="Rectangle 73"/>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3" name="Rectangle 74"/>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4" name="Rectangle 75"/>
          <p:cNvSpPr>
            <a:spLocks noChangeArrowheads="1"/>
          </p:cNvSpPr>
          <p:nvPr/>
        </p:nvSpPr>
        <p:spPr bwMode="auto">
          <a:xfrm>
            <a:off x="6168353" y="369301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5" name="Rectangle 76"/>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6" name="Rectangle 77"/>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7" name="Rectangle 7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68" name="Rectangle 7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69" name="Rectangle 8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0" name="Rectangle 81"/>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1" name="Rectangle 82"/>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2" name="Rectangle 83"/>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3" name="Rectangle 84"/>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4" name="Rectangle 8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75" name="Rectangle 86"/>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6" name="Rectangle 87"/>
          <p:cNvSpPr>
            <a:spLocks noChangeArrowheads="1"/>
          </p:cNvSpPr>
          <p:nvPr/>
        </p:nvSpPr>
        <p:spPr bwMode="auto">
          <a:xfrm>
            <a:off x="6168353" y="3411183"/>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7" name="Rectangle 8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8" name="Rectangle 89"/>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79" name="Rectangle 9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0" name="Rectangle 91"/>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1" name="Rectangle 92"/>
          <p:cNvSpPr>
            <a:spLocks noChangeArrowheads="1"/>
          </p:cNvSpPr>
          <p:nvPr/>
        </p:nvSpPr>
        <p:spPr bwMode="auto">
          <a:xfrm>
            <a:off x="6168353" y="2643424"/>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82" name="Rectangle 93"/>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3" name="Rectangle 94"/>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4" name="Rectangle 95"/>
          <p:cNvSpPr>
            <a:spLocks noChangeArrowheads="1"/>
          </p:cNvSpPr>
          <p:nvPr/>
        </p:nvSpPr>
        <p:spPr bwMode="auto">
          <a:xfrm>
            <a:off x="6168353" y="2643424"/>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5" name="Rectangle 96"/>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6" name="Rectangle 97"/>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87" name="Rectangle 9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88" name="Rectangle 99"/>
          <p:cNvSpPr>
            <a:spLocks noChangeArrowheads="1"/>
          </p:cNvSpPr>
          <p:nvPr/>
        </p:nvSpPr>
        <p:spPr bwMode="auto">
          <a:xfrm>
            <a:off x="6168353" y="4013728"/>
            <a:ext cx="0" cy="0"/>
          </a:xfrm>
          <a:prstGeom prst="rect">
            <a:avLst/>
          </a:prstGeom>
          <a:solidFill>
            <a:srgbClr val="339966"/>
          </a:solidFill>
          <a:ln w="9525">
            <a:solidFill>
              <a:srgbClr val="000000"/>
            </a:solidFill>
            <a:miter lim="800000"/>
            <a:headEnd/>
            <a:tailEnd/>
          </a:ln>
        </p:spPr>
        <p:txBody>
          <a:bodyPr lIns="93296" tIns="46648" rIns="93296" bIns="46648"/>
          <a:lstStyle/>
          <a:p>
            <a:pPr algn="ctr" eaLnBrk="0" hangingPunct="0"/>
            <a:endParaRPr lang="cs-CZ"/>
          </a:p>
        </p:txBody>
      </p:sp>
      <p:sp>
        <p:nvSpPr>
          <p:cNvPr id="12389" name="Rectangle 100"/>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0" name="Rectangle 101"/>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1" name="Rectangle 102"/>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2" name="Rectangle 103"/>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93" name="Rectangle 104"/>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394" name="Rectangle 10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5" name="Rectangle 106"/>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6" name="Rectangle 107"/>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7" name="Rectangle 108"/>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8" name="Rectangle 10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399" name="Rectangle 110"/>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00" name="Rectangle 111"/>
          <p:cNvSpPr>
            <a:spLocks noChangeArrowheads="1"/>
          </p:cNvSpPr>
          <p:nvPr/>
        </p:nvSpPr>
        <p:spPr bwMode="auto">
          <a:xfrm>
            <a:off x="6168353" y="4013728"/>
            <a:ext cx="0" cy="0"/>
          </a:xfrm>
          <a:prstGeom prst="rect">
            <a:avLst/>
          </a:prstGeom>
          <a:solidFill>
            <a:srgbClr val="339966"/>
          </a:solidFill>
          <a:ln w="9525">
            <a:solidFill>
              <a:srgbClr val="000000"/>
            </a:solidFill>
            <a:miter lim="800000"/>
            <a:headEnd/>
            <a:tailEnd/>
          </a:ln>
        </p:spPr>
        <p:txBody>
          <a:bodyPr lIns="93296" tIns="46648" rIns="93296" bIns="46648"/>
          <a:lstStyle/>
          <a:p>
            <a:pPr algn="ctr" eaLnBrk="0" hangingPunct="0"/>
            <a:endParaRPr lang="cs-CZ"/>
          </a:p>
        </p:txBody>
      </p:sp>
      <p:sp>
        <p:nvSpPr>
          <p:cNvPr id="12401" name="Rectangle 112"/>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02" name="Rectangle 113"/>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03" name="Rectangle 114"/>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04" name="Rectangle 115"/>
          <p:cNvSpPr>
            <a:spLocks noChangeArrowheads="1"/>
          </p:cNvSpPr>
          <p:nvPr/>
        </p:nvSpPr>
        <p:spPr bwMode="auto">
          <a:xfrm>
            <a:off x="6168353" y="4013728"/>
            <a:ext cx="0" cy="0"/>
          </a:xfrm>
          <a:prstGeom prst="rect">
            <a:avLst/>
          </a:prstGeom>
          <a:solidFill>
            <a:srgbClr val="339966"/>
          </a:solidFill>
          <a:ln w="9525">
            <a:solidFill>
              <a:srgbClr val="000000"/>
            </a:solidFill>
            <a:miter lim="800000"/>
            <a:headEnd/>
            <a:tailEnd/>
          </a:ln>
        </p:spPr>
        <p:txBody>
          <a:bodyPr lIns="93296" tIns="46648" rIns="93296" bIns="46648"/>
          <a:lstStyle/>
          <a:p>
            <a:pPr algn="ctr" eaLnBrk="0" hangingPunct="0"/>
            <a:endParaRPr lang="cs-CZ"/>
          </a:p>
        </p:txBody>
      </p:sp>
      <p:sp>
        <p:nvSpPr>
          <p:cNvPr id="12405" name="Rectangle 116"/>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406" name="Rectangle 117"/>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407" name="Rectangle 118"/>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408" name="Rectangle 119"/>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409" name="Rectangle 120"/>
          <p:cNvSpPr>
            <a:spLocks noChangeArrowheads="1"/>
          </p:cNvSpPr>
          <p:nvPr/>
        </p:nvSpPr>
        <p:spPr bwMode="auto">
          <a:xfrm>
            <a:off x="6168353" y="4013728"/>
            <a:ext cx="0" cy="0"/>
          </a:xfrm>
          <a:prstGeom prst="rect">
            <a:avLst/>
          </a:prstGeom>
          <a:solidFill>
            <a:srgbClr val="00FF00"/>
          </a:solidFill>
          <a:ln w="9525">
            <a:solidFill>
              <a:srgbClr val="000000"/>
            </a:solidFill>
            <a:miter lim="800000"/>
            <a:headEnd/>
            <a:tailEnd/>
          </a:ln>
        </p:spPr>
        <p:txBody>
          <a:bodyPr lIns="93296" tIns="46648" rIns="93296" bIns="46648"/>
          <a:lstStyle/>
          <a:p>
            <a:pPr algn="ctr" eaLnBrk="0" hangingPunct="0"/>
            <a:endParaRPr lang="cs-CZ"/>
          </a:p>
        </p:txBody>
      </p:sp>
      <p:sp>
        <p:nvSpPr>
          <p:cNvPr id="12410" name="Rectangle 121"/>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1" name="Rectangle 122"/>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2" name="Rectangle 123"/>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3" name="Rectangle 124"/>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4" name="Rectangle 12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5" name="Rectangle 126"/>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6" name="Rectangle 127"/>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7" name="Rectangle 128"/>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8" name="Rectangle 129"/>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19" name="Rectangle 130"/>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20" name="Rectangle 131"/>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21" name="Rectangle 132"/>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22" name="Rectangle 133"/>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23" name="Rectangle 134"/>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24" name="Rectangle 135"/>
          <p:cNvSpPr>
            <a:spLocks noChangeArrowheads="1"/>
          </p:cNvSpPr>
          <p:nvPr/>
        </p:nvSpPr>
        <p:spPr bwMode="auto">
          <a:xfrm>
            <a:off x="6168353" y="4013728"/>
            <a:ext cx="0" cy="0"/>
          </a:xfrm>
          <a:prstGeom prst="rect">
            <a:avLst/>
          </a:prstGeom>
          <a:solidFill>
            <a:srgbClr val="FF0000"/>
          </a:solidFill>
          <a:ln w="9525">
            <a:solidFill>
              <a:srgbClr val="000000"/>
            </a:solidFill>
            <a:miter lim="800000"/>
            <a:headEnd/>
            <a:tailEnd/>
          </a:ln>
        </p:spPr>
        <p:txBody>
          <a:bodyPr lIns="93296" tIns="46648" rIns="93296" bIns="46648"/>
          <a:lstStyle/>
          <a:p>
            <a:pPr algn="ctr" eaLnBrk="0" hangingPunct="0"/>
            <a:endParaRPr lang="cs-CZ"/>
          </a:p>
        </p:txBody>
      </p:sp>
      <p:sp>
        <p:nvSpPr>
          <p:cNvPr id="12425" name="Rectangle 136"/>
          <p:cNvSpPr>
            <a:spLocks noChangeArrowheads="1"/>
          </p:cNvSpPr>
          <p:nvPr/>
        </p:nvSpPr>
        <p:spPr bwMode="auto">
          <a:xfrm>
            <a:off x="4490822" y="-148295"/>
            <a:ext cx="162355" cy="29659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361" tIns="40181" rIns="80361" bIns="40181" anchor="ctr">
            <a:spAutoFit/>
          </a:bodyPr>
          <a:lstStyle/>
          <a:p>
            <a:pPr algn="ctr" eaLnBrk="0" hangingPunct="0"/>
            <a:endParaRPr lang="cs-CZ"/>
          </a:p>
        </p:txBody>
      </p:sp>
      <p:sp>
        <p:nvSpPr>
          <p:cNvPr id="12426" name="Rectangle 137"/>
          <p:cNvSpPr>
            <a:spLocks noChangeArrowheads="1"/>
          </p:cNvSpPr>
          <p:nvPr/>
        </p:nvSpPr>
        <p:spPr bwMode="auto">
          <a:xfrm>
            <a:off x="4490822" y="-148295"/>
            <a:ext cx="162355" cy="29659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361" tIns="40181" rIns="80361" bIns="40181" anchor="ctr">
            <a:spAutoFit/>
          </a:bodyPr>
          <a:lstStyle/>
          <a:p>
            <a:pPr algn="ctr" eaLnBrk="0" hangingPunct="0"/>
            <a:endParaRPr lang="cs-CZ"/>
          </a:p>
        </p:txBody>
      </p:sp>
      <p:sp>
        <p:nvSpPr>
          <p:cNvPr id="12427" name="Rectangle 138"/>
          <p:cNvSpPr>
            <a:spLocks noChangeArrowheads="1"/>
          </p:cNvSpPr>
          <p:nvPr/>
        </p:nvSpPr>
        <p:spPr bwMode="auto">
          <a:xfrm>
            <a:off x="4490822" y="2959996"/>
            <a:ext cx="162355" cy="29659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361" tIns="40181" rIns="80361" bIns="40181" anchor="ctr">
            <a:spAutoFit/>
          </a:bodyPr>
          <a:lstStyle/>
          <a:p>
            <a:pPr algn="ctr" eaLnBrk="0" hangingPunct="0"/>
            <a:endParaRPr lang="cs-CZ"/>
          </a:p>
        </p:txBody>
      </p:sp>
      <p:pic>
        <p:nvPicPr>
          <p:cNvPr id="12429" name="Obrázek 1"/>
          <p:cNvPicPr>
            <a:picLocks noChangeAspect="1"/>
          </p:cNvPicPr>
          <p:nvPr/>
        </p:nvPicPr>
        <p:blipFill>
          <a:blip r:embed="rId2">
            <a:extLst>
              <a:ext uri="{28A0092B-C50C-407E-A947-70E740481C1C}">
                <a14:useLocalDpi xmlns:a14="http://schemas.microsoft.com/office/drawing/2010/main" val="0"/>
              </a:ext>
            </a:extLst>
          </a:blip>
          <a:srcRect l="5222" r="5222"/>
          <a:stretch>
            <a:fillRect/>
          </a:stretch>
        </p:blipFill>
        <p:spPr bwMode="auto">
          <a:xfrm>
            <a:off x="-1" y="-1781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34630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cez_vzorova_prezentace">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cez_vzorova_prezentace</Template>
  <TotalTime>524</TotalTime>
  <Words>209</Words>
  <Application>Microsoft Office PowerPoint</Application>
  <PresentationFormat>Předvádění na obrazovce (4:3)</PresentationFormat>
  <Paragraphs>75</Paragraphs>
  <Slides>7</Slides>
  <Notes>0</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cez_vzorova_prezentace</vt:lpstr>
      <vt:lpstr>Tisková konference teplofikace Ledvic </vt:lpstr>
      <vt:lpstr>Informace k projektu</vt:lpstr>
      <vt:lpstr>Ekologické přínosy</vt:lpstr>
      <vt:lpstr>Výhody</vt:lpstr>
      <vt:lpstr>Výhodná cena tepla porovnání celkových nákladů s uhlím a se zemním plynem</vt:lpstr>
      <vt:lpstr>ČEZ Teplárenská – váš spolehlivý partner</vt:lpstr>
      <vt:lpstr>Prezentace aplikace PowerPoint</vt:lpstr>
    </vt:vector>
  </TitlesOfParts>
  <Company>ČEZ ICT Services,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SKUPINA ČEZ: JEDEN Z NEJVĚTŠÍCH ENERGETICKÝCH HRÁČŮ VE STŘEDNÍ A JIHOVÝCHODNÍ EVROPĚ</dc:title>
  <dc:creator>Holub Ivan</dc:creator>
  <cp:keywords>ČEZ</cp:keywords>
  <cp:lastModifiedBy>Schnepp Ota</cp:lastModifiedBy>
  <cp:revision>94</cp:revision>
  <dcterms:created xsi:type="dcterms:W3CDTF">2013-04-15T08:46:53Z</dcterms:created>
  <dcterms:modified xsi:type="dcterms:W3CDTF">2013-09-12T09:20:23Z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ies>
</file>